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8"/>
  </p:notesMasterIdLst>
  <p:sldIdLst>
    <p:sldId id="256" r:id="rId2"/>
    <p:sldId id="2366" r:id="rId3"/>
    <p:sldId id="681" r:id="rId4"/>
    <p:sldId id="704" r:id="rId5"/>
    <p:sldId id="2367" r:id="rId6"/>
    <p:sldId id="2283" r:id="rId7"/>
    <p:sldId id="2284" r:id="rId8"/>
    <p:sldId id="2285" r:id="rId9"/>
    <p:sldId id="1802" r:id="rId10"/>
    <p:sldId id="1803" r:id="rId11"/>
    <p:sldId id="2371" r:id="rId12"/>
    <p:sldId id="2001" r:id="rId13"/>
    <p:sldId id="2373" r:id="rId14"/>
    <p:sldId id="2003" r:id="rId15"/>
    <p:sldId id="2286" r:id="rId16"/>
    <p:sldId id="714" r:id="rId17"/>
    <p:sldId id="710" r:id="rId18"/>
    <p:sldId id="2287" r:id="rId19"/>
    <p:sldId id="2288" r:id="rId20"/>
    <p:sldId id="1808" r:id="rId21"/>
    <p:sldId id="311" r:id="rId22"/>
    <p:sldId id="2362" r:id="rId23"/>
    <p:sldId id="2364" r:id="rId24"/>
    <p:sldId id="2360" r:id="rId25"/>
    <p:sldId id="760" r:id="rId26"/>
    <p:sldId id="259" r:id="rId27"/>
    <p:sldId id="761" r:id="rId28"/>
    <p:sldId id="762" r:id="rId29"/>
    <p:sldId id="763" r:id="rId30"/>
    <p:sldId id="764" r:id="rId31"/>
    <p:sldId id="265" r:id="rId32"/>
    <p:sldId id="257" r:id="rId33"/>
    <p:sldId id="2361" r:id="rId34"/>
    <p:sldId id="2372" r:id="rId35"/>
    <p:sldId id="2370" r:id="rId36"/>
    <p:sldId id="2359" r:id="rId37"/>
  </p:sldIdLst>
  <p:sldSz cx="12192000" cy="6858000"/>
  <p:notesSz cx="6858000" cy="9144000"/>
  <p:embeddedFontLst>
    <p:embeddedFont>
      <p:font typeface="Fira Sans Extra Condensed" panose="020F0502020204030204" pitchFamily="34" charset="0"/>
      <p:regular r:id="rId39"/>
      <p:bold r:id="rId40"/>
      <p:italic r:id="rId41"/>
      <p:boldItalic r:id="rId42"/>
    </p:embeddedFont>
    <p:embeddedFont>
      <p:font typeface="Roboto" panose="02000000000000000000" pitchFamily="2" charset="0"/>
      <p:regular r:id="rId43"/>
      <p:bold r:id="rId44"/>
      <p:italic r:id="rId45"/>
      <p:boldItalic r:id="rId46"/>
    </p:embeddedFont>
    <p:embeddedFont>
      <p:font typeface="Times" panose="02020603050405020304" pitchFamily="18"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62CF98-38CA-5022-D4D7-09C5761B9935}" name="Nguyễn Xuân Quang" initials="" userId="S::quang.nguyenxuan@hust.edu.vn::1fa805d0-75c0-4a43-8719-6b7ba17d25fe" providerId="AD"/>
  <p188:author id="{382977E8-7337-0E45-A259-40AB65035B46}" name="DRL" initials="DRL" userId="DR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000"/>
    <p:restoredTop sz="86364"/>
  </p:normalViewPr>
  <p:slideViewPr>
    <p:cSldViewPr snapToGrid="0">
      <p:cViewPr varScale="1">
        <p:scale>
          <a:sx n="95" d="100"/>
          <a:sy n="95" d="100"/>
        </p:scale>
        <p:origin x="200" y="272"/>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3</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82702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51031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6" name="TextBox 5">
            <a:extLst>
              <a:ext uri="{FF2B5EF4-FFF2-40B4-BE49-F238E27FC236}">
                <a16:creationId xmlns:a16="http://schemas.microsoft.com/office/drawing/2014/main" id="{B161C77C-3C82-BECF-0AE5-3364C042424B}"/>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7" name="Google Shape;46;p15">
            <a:extLst>
              <a:ext uri="{FF2B5EF4-FFF2-40B4-BE49-F238E27FC236}">
                <a16:creationId xmlns:a16="http://schemas.microsoft.com/office/drawing/2014/main" id="{D07E1C38-56F6-5F15-B535-AC5C764C7000}"/>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sz="3600" b="1" dirty="0">
              <a:solidFill>
                <a:schemeClr val="accent1">
                  <a:lumMod val="50000"/>
                </a:schemeClr>
              </a:solidFill>
            </a:endParaRPr>
          </a:p>
        </p:txBody>
      </p:sp>
      <p:sp>
        <p:nvSpPr>
          <p:cNvPr id="8" name="Subtitle 2">
            <a:extLst>
              <a:ext uri="{FF2B5EF4-FFF2-40B4-BE49-F238E27FC236}">
                <a16:creationId xmlns:a16="http://schemas.microsoft.com/office/drawing/2014/main" id="{4ED6B189-6676-5057-479E-D9ED7B24B6D9}"/>
              </a:ext>
            </a:extLst>
          </p:cNvPr>
          <p:cNvSpPr>
            <a:spLocks noGrp="1"/>
          </p:cNvSpPr>
          <p:nvPr>
            <p:ph type="subTitle" idx="1"/>
          </p:nvPr>
        </p:nvSpPr>
        <p:spPr>
          <a:xfrm>
            <a:off x="597347" y="3594466"/>
            <a:ext cx="6150015" cy="1629255"/>
          </a:xfrm>
        </p:spPr>
        <p:txBody>
          <a:bodyPr>
            <a:normAutofit/>
          </a:bodyPr>
          <a:lstStyle/>
          <a:p>
            <a:pPr marL="0" indent="0">
              <a:spcAft>
                <a:spcPts val="800"/>
              </a:spcAft>
            </a:pPr>
            <a:r>
              <a:rPr lang="vi-VN" sz="2000" b="1" dirty="0">
                <a:solidFill>
                  <a:schemeClr val="accent1">
                    <a:lumMod val="50000"/>
                  </a:schemeClr>
                </a:solidFill>
              </a:rPr>
              <a:t>Module 4.3. </a:t>
            </a:r>
            <a:endParaRPr lang="en-US" sz="2000" b="1" dirty="0">
              <a:solidFill>
                <a:schemeClr val="accent1">
                  <a:lumMod val="50000"/>
                </a:schemeClr>
              </a:solidFill>
            </a:endParaRPr>
          </a:p>
          <a:p>
            <a:pPr marL="0" indent="0"/>
            <a:r>
              <a:rPr lang="en-US" sz="2000" b="1" dirty="0">
                <a:solidFill>
                  <a:schemeClr val="accent1">
                    <a:lumMod val="50000"/>
                  </a:schemeClr>
                </a:solidFill>
              </a:rPr>
              <a:t>Current and potential of EE in Beverage industries in Vietnam</a:t>
            </a:r>
            <a:endParaRPr lang="en-VN" sz="20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r>
                  <a:rPr lang="en-US" sz="1800" b="1" dirty="0"/>
                  <a:t>Energy Intensity by Country</a:t>
                </a:r>
                <a:endParaRPr lang="vi-VN" sz="1800" b="1" dirty="0">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r>
                  <a:rPr lang="en-US" sz="1800" dirty="0"/>
                  <a:t>Considering population size, Vietnam's TPES per capita in 2018 was relatively low at only 848 </a:t>
                </a:r>
                <a:r>
                  <a:rPr lang="en-US" sz="1800" dirty="0" err="1"/>
                  <a:t>kgOE</a:t>
                </a:r>
                <a:r>
                  <a:rPr lang="en-US" sz="1800" dirty="0"/>
                  <a:t>/person, even lower than the ASEAN average of 1,041 </a:t>
                </a:r>
                <a:r>
                  <a:rPr lang="en-US" sz="1800" dirty="0" err="1"/>
                  <a:t>kgOE</a:t>
                </a:r>
                <a:r>
                  <a:rPr lang="en-US" sz="1800" dirty="0"/>
                  <a:t>/person. However, the TPES intensity per GDP was quite high. This indicates that Vietnam's energy efficiency needs improvement.</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3</a:t>
              </a:r>
              <a:endParaRPr sz="1800" dirty="0">
                <a:solidFill>
                  <a:schemeClr val="lt1"/>
                </a:solidFil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548310" cy="1121392"/>
            <a:chOff x="616063" y="2364491"/>
            <a:chExt cx="4161232"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432816" cy="841044"/>
            </a:xfrm>
            <a:prstGeom prst="rect">
              <a:avLst/>
            </a:prstGeom>
            <a:noFill/>
            <a:ln>
              <a:noFill/>
            </a:ln>
          </p:spPr>
          <p:txBody>
            <a:bodyPr spcFirstLastPara="1" wrap="square" lIns="121900" tIns="121900" rIns="121900" bIns="121900" anchor="ctr" anchorCtr="0">
              <a:noAutofit/>
            </a:bodyPr>
            <a:lstStyle/>
            <a:p>
              <a:pPr algn="l">
                <a:spcBef>
                  <a:spcPts val="300"/>
                </a:spcBef>
              </a:pPr>
              <a:r>
                <a:rPr lang="en-US" sz="1800" dirty="0"/>
                <a:t>Amount of energy needed to produce one unit of economic output. A lower number means that economies produce economic value in a less energy-intensive way. </a:t>
              </a: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algn="ctr"/>
              <a:r>
                <a:rPr lang="en" sz="1800" b="1" dirty="0">
                  <a:solidFill>
                    <a:schemeClr val="lt1"/>
                  </a:solidFill>
                  <a:latin typeface="Arial" panose="020B0604020202020204" pitchFamily="34" charset="0"/>
                  <a:ea typeface="Fira Sans Extra Condensed"/>
                  <a:cs typeface="Arial" panose="020B0604020202020204" pitchFamily="34" charset="0"/>
                  <a:sym typeface="Fira Sans Extra Condensed"/>
                </a:rPr>
                <a:t>4</a:t>
              </a:r>
              <a:endParaRPr sz="1800" dirty="0"/>
            </a:p>
          </p:txBody>
        </p:sp>
      </p:gr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073064" cy="400110"/>
          </a:xfrm>
          <a:prstGeom prst="rect">
            <a:avLst/>
          </a:prstGeom>
          <a:noFill/>
        </p:spPr>
        <p:txBody>
          <a:bodyPr wrap="square">
            <a:spAutoFit/>
          </a:bodyPr>
          <a:lstStyle/>
          <a:p>
            <a:pPr algn="l"/>
            <a:r>
              <a:rPr lang="en-US" sz="2000" b="1" dirty="0"/>
              <a:t>Energy intensity, 2000 to 2020</a:t>
            </a: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630276"/>
            <a:ext cx="2467407" cy="276999"/>
          </a:xfrm>
          <a:prstGeom prst="rect">
            <a:avLst/>
          </a:prstGeom>
          <a:noFill/>
        </p:spPr>
        <p:txBody>
          <a:bodyPr wrap="square">
            <a:spAutoFit/>
          </a:bodyPr>
          <a:lstStyle/>
          <a:p>
            <a:r>
              <a:rPr lang="en-US" sz="1200" i="1" dirty="0"/>
              <a:t>Vietnam Energy Statistics 2020</a:t>
            </a:r>
            <a:endParaRPr lang="en-VN" sz="1200" i="1" dirty="0"/>
          </a:p>
        </p:txBody>
      </p:sp>
      <p:sp>
        <p:nvSpPr>
          <p:cNvPr id="11" name="Title 2">
            <a:extLst>
              <a:ext uri="{FF2B5EF4-FFF2-40B4-BE49-F238E27FC236}">
                <a16:creationId xmlns:a16="http://schemas.microsoft.com/office/drawing/2014/main" id="{D9D3F0D7-685C-7971-7E02-B1B9C488420A}"/>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1744825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AD228-0E34-1F9F-7B3A-A1918255EFD6}"/>
            </a:ext>
          </a:extLst>
        </p:cNvPr>
        <p:cNvGrpSpPr/>
        <p:nvPr/>
      </p:nvGrpSpPr>
      <p:grpSpPr>
        <a:xfrm>
          <a:off x="0" y="0"/>
          <a:ext cx="0" cy="0"/>
          <a:chOff x="0" y="0"/>
          <a:chExt cx="0" cy="0"/>
        </a:xfrm>
      </p:grpSpPr>
      <p:pic>
        <p:nvPicPr>
          <p:cNvPr id="5" name="Picture 4" descr="A graph of orange and black bars&#10;&#10;AI-generated content may be incorrect.">
            <a:extLst>
              <a:ext uri="{FF2B5EF4-FFF2-40B4-BE49-F238E27FC236}">
                <a16:creationId xmlns:a16="http://schemas.microsoft.com/office/drawing/2014/main" id="{2D3EC410-003C-6EA5-76C0-6DDE51C33A0A}"/>
              </a:ext>
            </a:extLst>
          </p:cNvPr>
          <p:cNvPicPr>
            <a:picLocks noChangeAspect="1"/>
          </p:cNvPicPr>
          <p:nvPr/>
        </p:nvPicPr>
        <p:blipFill>
          <a:blip r:embed="rId2"/>
          <a:stretch>
            <a:fillRect/>
          </a:stretch>
        </p:blipFill>
        <p:spPr>
          <a:xfrm>
            <a:off x="2844206" y="1566402"/>
            <a:ext cx="7007699" cy="4178416"/>
          </a:xfrm>
          <a:prstGeom prst="rect">
            <a:avLst/>
          </a:prstGeom>
        </p:spPr>
      </p:pic>
    </p:spTree>
    <p:extLst>
      <p:ext uri="{BB962C8B-B14F-4D97-AF65-F5344CB8AC3E}">
        <p14:creationId xmlns:p14="http://schemas.microsoft.com/office/powerpoint/2010/main" val="3416324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E84568E-29ED-95BA-2861-4039CC007042}"/>
              </a:ext>
            </a:extLst>
          </p:cNvPr>
          <p:cNvSpPr>
            <a:spLocks noGrp="1"/>
          </p:cNvSpPr>
          <p:nvPr>
            <p:ph type="title"/>
          </p:nvPr>
        </p:nvSpPr>
        <p:spPr/>
        <p:txBody>
          <a:bodyPr>
            <a:normAutofit fontScale="90000"/>
          </a:bodyPr>
          <a:lstStyle/>
          <a:p>
            <a:r>
              <a:rPr lang="en-US"/>
              <a:t>Key energy-consuming facility</a:t>
            </a:r>
            <a:endParaRPr lang="en-VN" dirty="0"/>
          </a:p>
        </p:txBody>
      </p:sp>
      <p:pic>
        <p:nvPicPr>
          <p:cNvPr id="10" name="Picture 9">
            <a:extLst>
              <a:ext uri="{FF2B5EF4-FFF2-40B4-BE49-F238E27FC236}">
                <a16:creationId xmlns:a16="http://schemas.microsoft.com/office/drawing/2014/main" id="{B4E254C5-384C-3717-A437-40C774036FA1}"/>
              </a:ext>
            </a:extLst>
          </p:cNvPr>
          <p:cNvPicPr>
            <a:picLocks noChangeAspect="1"/>
          </p:cNvPicPr>
          <p:nvPr/>
        </p:nvPicPr>
        <p:blipFill>
          <a:blip r:embed="rId2"/>
          <a:stretch>
            <a:fillRect/>
          </a:stretch>
        </p:blipFill>
        <p:spPr>
          <a:xfrm>
            <a:off x="1319042" y="1287873"/>
            <a:ext cx="9553916" cy="4762949"/>
          </a:xfrm>
          <a:prstGeom prst="rect">
            <a:avLst/>
          </a:prstGeom>
        </p:spPr>
      </p:pic>
      <p:sp>
        <p:nvSpPr>
          <p:cNvPr id="11" name="TextBox 10">
            <a:extLst>
              <a:ext uri="{FF2B5EF4-FFF2-40B4-BE49-F238E27FC236}">
                <a16:creationId xmlns:a16="http://schemas.microsoft.com/office/drawing/2014/main" id="{DE15FFA1-D8B1-E88A-2643-049AAF611704}"/>
              </a:ext>
            </a:extLst>
          </p:cNvPr>
          <p:cNvSpPr txBox="1"/>
          <p:nvPr/>
        </p:nvSpPr>
        <p:spPr>
          <a:xfrm>
            <a:off x="781879" y="6050822"/>
            <a:ext cx="9932503" cy="523220"/>
          </a:xfrm>
          <a:prstGeom prst="rect">
            <a:avLst/>
          </a:prstGeom>
          <a:noFill/>
        </p:spPr>
        <p:txBody>
          <a:bodyPr wrap="square">
            <a:spAutoFit/>
          </a:bodyPr>
          <a:lstStyle/>
          <a:p>
            <a:pPr algn="ctr"/>
            <a:r>
              <a:rPr lang="en-US" sz="1400"/>
              <a:t>Number of key energy-consuming facilities and corresponding energy consumption during the period 2017-2021                 </a:t>
            </a:r>
            <a:r>
              <a:rPr lang="vi-VN" sz="1400" i="1">
                <a:latin typeface="+mn-lt"/>
              </a:rPr>
              <a:t>(</a:t>
            </a:r>
            <a:r>
              <a:rPr lang="en-US" sz="1400"/>
              <a:t>Source: Compiled from the list of key energy-consuming facilities</a:t>
            </a:r>
            <a:r>
              <a:rPr lang="vi-VN" sz="1400" i="1">
                <a:latin typeface="+mn-lt"/>
              </a:rPr>
              <a:t>)</a:t>
            </a:r>
            <a:r>
              <a:rPr lang="vi-VN" sz="1400">
                <a:latin typeface="+mn-lt"/>
              </a:rPr>
              <a:t> </a:t>
            </a:r>
            <a:endParaRPr lang="en-US" sz="1400" dirty="0">
              <a:latin typeface="+mn-lt"/>
            </a:endParaRPr>
          </a:p>
        </p:txBody>
      </p:sp>
    </p:spTree>
    <p:extLst>
      <p:ext uri="{BB962C8B-B14F-4D97-AF65-F5344CB8AC3E}">
        <p14:creationId xmlns:p14="http://schemas.microsoft.com/office/powerpoint/2010/main" val="3463823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94814-6B7A-775D-040C-A7E4838F7D4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BFF42E67-F19F-B215-2DFD-40FC1249A801}"/>
              </a:ext>
            </a:extLst>
          </p:cNvPr>
          <p:cNvSpPr>
            <a:spLocks noGrp="1"/>
          </p:cNvSpPr>
          <p:nvPr>
            <p:ph type="title"/>
          </p:nvPr>
        </p:nvSpPr>
        <p:spPr/>
        <p:txBody>
          <a:bodyPr>
            <a:normAutofit fontScale="90000"/>
          </a:bodyPr>
          <a:lstStyle/>
          <a:p>
            <a:r>
              <a:rPr lang="en-US"/>
              <a:t>Quiz</a:t>
            </a:r>
            <a:endParaRPr lang="en-VN" dirty="0"/>
          </a:p>
        </p:txBody>
      </p:sp>
      <p:sp>
        <p:nvSpPr>
          <p:cNvPr id="2" name="Rectangle 1">
            <a:extLst>
              <a:ext uri="{FF2B5EF4-FFF2-40B4-BE49-F238E27FC236}">
                <a16:creationId xmlns:a16="http://schemas.microsoft.com/office/drawing/2014/main" id="{FD5D2A31-BB68-2EF4-E8AA-9512C52AAFF7}"/>
              </a:ext>
            </a:extLst>
          </p:cNvPr>
          <p:cNvSpPr>
            <a:spLocks noChangeArrowheads="1"/>
          </p:cNvSpPr>
          <p:nvPr/>
        </p:nvSpPr>
        <p:spPr bwMode="auto">
          <a:xfrm rot="10800000" flipV="1">
            <a:off x="927652" y="1201082"/>
            <a:ext cx="10336695" cy="4455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1. Which areas or equipment consume the most energy in the factory (e.g., refrigeration system, steam, pumps, lighting, etc.)?</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2. What is the ratio of electricity to thermal energy consumption annually? Has this trend changed over time?</a:t>
            </a:r>
          </a:p>
          <a:p>
            <a:pPr lvl="0" eaLnBrk="0" fontAlgn="base" hangingPunct="0">
              <a:lnSpc>
                <a:spcPct val="150000"/>
              </a:lnSpc>
              <a:spcBef>
                <a:spcPct val="0"/>
              </a:spcBef>
              <a:spcAft>
                <a:spcPct val="0"/>
              </a:spcAft>
              <a:buClrTx/>
            </a:pPr>
            <a:r>
              <a:rPr lang="en-US" altLang="en-US" sz="2400">
                <a:solidFill>
                  <a:schemeClr val="tx1"/>
                </a:solidFill>
                <a:latin typeface="Arial" panose="020B0604020202020204" pitchFamily="34" charset="0"/>
              </a:rPr>
              <a:t>3. </a:t>
            </a:r>
            <a:r>
              <a:rPr lang="en-US" sz="2400"/>
              <a:t>What is the current operating efficiency of key equipment (boilers, chillers, pumps, etc.) compared to their design specifications?</a:t>
            </a:r>
          </a:p>
          <a:p>
            <a:pPr lvl="0" eaLnBrk="0" fontAlgn="base" hangingPunct="0">
              <a:lnSpc>
                <a:spcPct val="150000"/>
              </a:lnSpc>
              <a:spcBef>
                <a:spcPct val="0"/>
              </a:spcBef>
              <a:spcAft>
                <a:spcPct val="0"/>
              </a:spcAft>
              <a:buClrTx/>
            </a:pPr>
            <a:r>
              <a:rPr kumimoji="0" lang="en-US" altLang="en-US" sz="2400" i="0" u="none" strike="noStrike" cap="none" normalizeH="0" baseline="0">
                <a:ln>
                  <a:noFill/>
                </a:ln>
                <a:solidFill>
                  <a:schemeClr val="tx1"/>
                </a:solidFill>
                <a:effectLst/>
                <a:latin typeface="Arial" panose="020B0604020202020204" pitchFamily="34" charset="0"/>
              </a:rPr>
              <a:t>4. </a:t>
            </a:r>
            <a:r>
              <a:rPr lang="en-US" sz="2400"/>
              <a:t>Is energy consumption data regularly analyzed (daily/weekly/monthly)? Are there any corrective actions based on these analyses?</a:t>
            </a:r>
            <a:endParaRPr kumimoji="0" lang="en-US" altLang="en-US" sz="240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30351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rmAutofit fontScale="90000"/>
          </a:bodyPr>
          <a:lstStyle/>
          <a:p>
            <a:r>
              <a:rPr lang="en-US" dirty="0">
                <a:solidFill>
                  <a:schemeClr val="accent1">
                    <a:lumMod val="50000"/>
                  </a:schemeClr>
                </a:solidFill>
              </a:rPr>
              <a:t>Specific Energy consumption and Energy Savings Potential</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lang="en-US" sz="1200" dirty="0"/>
              <a:t>C3 Energy efficiency scenario of the Vietnam Energy Outlook 2019 report</a:t>
            </a:r>
            <a:endParaRPr lang="en-VN" sz="1200" dirty="0"/>
          </a:p>
        </p:txBody>
      </p:sp>
      <p:sp>
        <p:nvSpPr>
          <p:cNvPr id="7" name="TextBox 6">
            <a:extLst>
              <a:ext uri="{FF2B5EF4-FFF2-40B4-BE49-F238E27FC236}">
                <a16:creationId xmlns:a16="http://schemas.microsoft.com/office/drawing/2014/main" id="{BDA09797-5691-4B8D-C86E-0EF4E1AF29BF}"/>
              </a:ext>
            </a:extLst>
          </p:cNvPr>
          <p:cNvSpPr txBox="1"/>
          <p:nvPr/>
        </p:nvSpPr>
        <p:spPr>
          <a:xfrm>
            <a:off x="4904509" y="1745675"/>
            <a:ext cx="748146" cy="276999"/>
          </a:xfrm>
          <a:prstGeom prst="rect">
            <a:avLst/>
          </a:prstGeom>
          <a:solidFill>
            <a:schemeClr val="bg1"/>
          </a:solidFill>
        </p:spPr>
        <p:txBody>
          <a:bodyPr wrap="square" rtlCol="0">
            <a:spAutoFit/>
          </a:bodyPr>
          <a:lstStyle/>
          <a:p>
            <a:endParaRPr lang="en-US" sz="1200" b="1"/>
          </a:p>
        </p:txBody>
      </p:sp>
      <p:graphicFrame>
        <p:nvGraphicFramePr>
          <p:cNvPr id="8" name="Table 7">
            <a:extLst>
              <a:ext uri="{FF2B5EF4-FFF2-40B4-BE49-F238E27FC236}">
                <a16:creationId xmlns:a16="http://schemas.microsoft.com/office/drawing/2014/main" id="{21D749A4-F9D9-A133-4D52-A387F3F8544A}"/>
              </a:ext>
            </a:extLst>
          </p:cNvPr>
          <p:cNvGraphicFramePr>
            <a:graphicFrameLocks noGrp="1"/>
          </p:cNvGraphicFramePr>
          <p:nvPr>
            <p:extLst>
              <p:ext uri="{D42A27DB-BD31-4B8C-83A1-F6EECF244321}">
                <p14:modId xmlns:p14="http://schemas.microsoft.com/office/powerpoint/2010/main" val="4189139953"/>
              </p:ext>
            </p:extLst>
          </p:nvPr>
        </p:nvGraphicFramePr>
        <p:xfrm>
          <a:off x="609600" y="1226524"/>
          <a:ext cx="11263746" cy="4922520"/>
        </p:xfrm>
        <a:graphic>
          <a:graphicData uri="http://schemas.openxmlformats.org/drawingml/2006/table">
            <a:tbl>
              <a:tblPr firstRow="1" bandRow="1">
                <a:tableStyleId>{12ACAA50-B3C0-4FEF-8DD3-66675128A787}</a:tableStyleId>
              </a:tblPr>
              <a:tblGrid>
                <a:gridCol w="3754582">
                  <a:extLst>
                    <a:ext uri="{9D8B030D-6E8A-4147-A177-3AD203B41FA5}">
                      <a16:colId xmlns:a16="http://schemas.microsoft.com/office/drawing/2014/main" val="1010020516"/>
                    </a:ext>
                  </a:extLst>
                </a:gridCol>
                <a:gridCol w="3754582">
                  <a:extLst>
                    <a:ext uri="{9D8B030D-6E8A-4147-A177-3AD203B41FA5}">
                      <a16:colId xmlns:a16="http://schemas.microsoft.com/office/drawing/2014/main" val="3309321017"/>
                    </a:ext>
                  </a:extLst>
                </a:gridCol>
                <a:gridCol w="3754582">
                  <a:extLst>
                    <a:ext uri="{9D8B030D-6E8A-4147-A177-3AD203B41FA5}">
                      <a16:colId xmlns:a16="http://schemas.microsoft.com/office/drawing/2014/main" val="2372131001"/>
                    </a:ext>
                  </a:extLst>
                </a:gridCol>
              </a:tblGrid>
              <a:tr h="167088">
                <a:tc>
                  <a:txBody>
                    <a:bodyPr/>
                    <a:lstStyle/>
                    <a:p>
                      <a:pPr algn="ctr"/>
                      <a:r>
                        <a:rPr lang="en-US" sz="1100" b="1"/>
                        <a:t>Sector</a:t>
                      </a:r>
                    </a:p>
                  </a:txBody>
                  <a:tcPr/>
                </a:tc>
                <a:tc>
                  <a:txBody>
                    <a:bodyPr/>
                    <a:lstStyle/>
                    <a:p>
                      <a:pPr algn="ctr"/>
                      <a:r>
                        <a:rPr lang="en-US" sz="1100" b="1"/>
                        <a:t>Product</a:t>
                      </a:r>
                    </a:p>
                  </a:txBody>
                  <a:tcPr/>
                </a:tc>
                <a:tc>
                  <a:txBody>
                    <a:bodyPr/>
                    <a:lstStyle/>
                    <a:p>
                      <a:pPr algn="ctr"/>
                      <a:r>
                        <a:rPr lang="en-US" sz="1100" b="1" baseline="0"/>
                        <a:t>Savings potential (%)</a:t>
                      </a:r>
                      <a:endParaRPr lang="en-US" sz="1100" b="1"/>
                    </a:p>
                  </a:txBody>
                  <a:tcPr/>
                </a:tc>
                <a:extLst>
                  <a:ext uri="{0D108BD9-81ED-4DB2-BD59-A6C34878D82A}">
                    <a16:rowId xmlns:a16="http://schemas.microsoft.com/office/drawing/2014/main" val="2875342284"/>
                  </a:ext>
                </a:extLst>
              </a:tr>
              <a:tr h="167088">
                <a:tc rowSpan="2">
                  <a:txBody>
                    <a:bodyPr/>
                    <a:lstStyle/>
                    <a:p>
                      <a:pPr algn="l"/>
                      <a:r>
                        <a:rPr lang="en-US" sz="1100">
                          <a:solidFill>
                            <a:srgbClr val="FF0000"/>
                          </a:solidFill>
                        </a:rPr>
                        <a:t>Drinks</a:t>
                      </a:r>
                    </a:p>
                  </a:txBody>
                  <a:tcPr/>
                </a:tc>
                <a:tc>
                  <a:txBody>
                    <a:bodyPr/>
                    <a:lstStyle/>
                    <a:p>
                      <a:r>
                        <a:rPr lang="en-US" sz="1100">
                          <a:solidFill>
                            <a:srgbClr val="FF0000"/>
                          </a:solidFill>
                        </a:rPr>
                        <a:t>Beer</a:t>
                      </a:r>
                    </a:p>
                  </a:txBody>
                  <a:tcPr/>
                </a:tc>
                <a:tc>
                  <a:txBody>
                    <a:bodyPr/>
                    <a:lstStyle/>
                    <a:p>
                      <a:r>
                        <a:rPr lang="en-US" sz="1100">
                          <a:solidFill>
                            <a:srgbClr val="FF0000"/>
                          </a:solidFill>
                        </a:rPr>
                        <a:t>9 - 12</a:t>
                      </a:r>
                    </a:p>
                  </a:txBody>
                  <a:tcP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a:solidFill>
                            <a:srgbClr val="FF0000"/>
                          </a:solidFill>
                        </a:rPr>
                        <a:t>Non-alcoholic beverages</a:t>
                      </a:r>
                    </a:p>
                  </a:txBody>
                  <a:tcPr/>
                </a:tc>
                <a:tc>
                  <a:txBody>
                    <a:bodyPr/>
                    <a:lstStyle/>
                    <a:p>
                      <a:r>
                        <a:rPr lang="en-US" sz="1100">
                          <a:solidFill>
                            <a:srgbClr val="FF0000"/>
                          </a:solidFill>
                        </a:rPr>
                        <a:t>4 - 9</a:t>
                      </a:r>
                    </a:p>
                  </a:txBody>
                  <a:tcPr/>
                </a:tc>
                <a:extLst>
                  <a:ext uri="{0D108BD9-81ED-4DB2-BD59-A6C34878D82A}">
                    <a16:rowId xmlns:a16="http://schemas.microsoft.com/office/drawing/2014/main" val="839945901"/>
                  </a:ext>
                </a:extLst>
              </a:tr>
              <a:tr h="167088">
                <a:tc rowSpan="5">
                  <a:txBody>
                    <a:bodyPr/>
                    <a:lstStyle/>
                    <a:p>
                      <a:pPr algn="l"/>
                      <a:r>
                        <a:rPr lang="en-US" sz="1100"/>
                        <a:t>Plastic</a:t>
                      </a:r>
                    </a:p>
                  </a:txBody>
                  <a:tcPr/>
                </a:tc>
                <a:tc>
                  <a:txBody>
                    <a:bodyPr/>
                    <a:lstStyle/>
                    <a:p>
                      <a:r>
                        <a:rPr lang="en-US" sz="1100"/>
                        <a:t>Consumer plastic</a:t>
                      </a:r>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a:t>Construction plastic</a:t>
                      </a:r>
                    </a:p>
                  </a:txBody>
                  <a:tcPr/>
                </a:tc>
                <a:tc>
                  <a:txBody>
                    <a:bodyPr/>
                    <a:lstStyle/>
                    <a:p>
                      <a:r>
                        <a:rPr lang="en-US" sz="1100"/>
                        <a:t>5 - 14</a:t>
                      </a:r>
                    </a:p>
                  </a:txBody>
                  <a:tcP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a:t>Packaging</a:t>
                      </a:r>
                    </a:p>
                  </a:txBody>
                  <a:tcPr/>
                </a:tc>
                <a:tc>
                  <a:txBody>
                    <a:bodyPr/>
                    <a:lstStyle/>
                    <a:p>
                      <a:r>
                        <a:rPr lang="en-US" sz="1100"/>
                        <a:t>4 - 12</a:t>
                      </a:r>
                    </a:p>
                  </a:txBody>
                  <a:tcP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a:t>Plastic bottle</a:t>
                      </a:r>
                    </a:p>
                  </a:txBody>
                  <a:tcPr/>
                </a:tc>
                <a:tc>
                  <a:txBody>
                    <a:bodyPr/>
                    <a:lstStyle/>
                    <a:p>
                      <a:r>
                        <a:rPr lang="en-US" sz="1100"/>
                        <a:t>5 - 14.5</a:t>
                      </a:r>
                    </a:p>
                  </a:txBody>
                  <a:tcP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a:t>Plastic bag</a:t>
                      </a:r>
                    </a:p>
                  </a:txBody>
                  <a:tcPr/>
                </a:tc>
                <a:tc>
                  <a:txBody>
                    <a:bodyPr/>
                    <a:lstStyle/>
                    <a:p>
                      <a:r>
                        <a:rPr lang="en-US" sz="1100"/>
                        <a:t>11 - 17</a:t>
                      </a:r>
                    </a:p>
                  </a:txBody>
                  <a:tcPr/>
                </a:tc>
                <a:extLst>
                  <a:ext uri="{0D108BD9-81ED-4DB2-BD59-A6C34878D82A}">
                    <a16:rowId xmlns:a16="http://schemas.microsoft.com/office/drawing/2014/main" val="2180894897"/>
                  </a:ext>
                </a:extLst>
              </a:tr>
              <a:tr h="167088">
                <a:tc rowSpan="4">
                  <a:txBody>
                    <a:bodyPr/>
                    <a:lstStyle/>
                    <a:p>
                      <a:pPr algn="l"/>
                      <a:r>
                        <a:rPr lang="en-US" sz="1100"/>
                        <a:t>Paper</a:t>
                      </a:r>
                    </a:p>
                  </a:txBody>
                  <a:tcPr/>
                </a:tc>
                <a:tc>
                  <a:txBody>
                    <a:bodyPr/>
                    <a:lstStyle/>
                    <a:p>
                      <a:r>
                        <a:rPr lang="en-US" sz="1100"/>
                        <a:t>Pulp</a:t>
                      </a:r>
                    </a:p>
                  </a:txBody>
                  <a:tcPr/>
                </a:tc>
                <a:tc>
                  <a:txBody>
                    <a:bodyPr/>
                    <a:lstStyle/>
                    <a:p>
                      <a:r>
                        <a:rPr lang="en-US" sz="1100"/>
                        <a:t>6.8</a:t>
                      </a:r>
                    </a:p>
                  </a:txBody>
                  <a:tcP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a:t>Packaging</a:t>
                      </a:r>
                    </a:p>
                  </a:txBody>
                  <a:tcPr/>
                </a:tc>
                <a:tc>
                  <a:txBody>
                    <a:bodyPr/>
                    <a:lstStyle/>
                    <a:p>
                      <a:r>
                        <a:rPr lang="en-US" sz="1100"/>
                        <a:t>3.8</a:t>
                      </a:r>
                    </a:p>
                  </a:txBody>
                  <a:tcP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a:t>Printing paper</a:t>
                      </a:r>
                    </a:p>
                  </a:txBody>
                  <a:tcPr/>
                </a:tc>
                <a:tc>
                  <a:txBody>
                    <a:bodyPr/>
                    <a:lstStyle/>
                    <a:p>
                      <a:r>
                        <a:rPr lang="en-US" sz="1100"/>
                        <a:t>4.4</a:t>
                      </a:r>
                    </a:p>
                  </a:txBody>
                  <a:tcP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a:t>Toilet paper</a:t>
                      </a:r>
                    </a:p>
                  </a:txBody>
                  <a:tcPr/>
                </a:tc>
                <a:tc>
                  <a:txBody>
                    <a:bodyPr/>
                    <a:lstStyle/>
                    <a:p>
                      <a:r>
                        <a:rPr lang="en-US" sz="1100"/>
                        <a:t>3.8</a:t>
                      </a:r>
                    </a:p>
                  </a:txBody>
                  <a:tcPr/>
                </a:tc>
                <a:extLst>
                  <a:ext uri="{0D108BD9-81ED-4DB2-BD59-A6C34878D82A}">
                    <a16:rowId xmlns:a16="http://schemas.microsoft.com/office/drawing/2014/main" val="2334656543"/>
                  </a:ext>
                </a:extLst>
              </a:tr>
              <a:tr h="167088">
                <a:tc rowSpan="4">
                  <a:txBody>
                    <a:bodyPr/>
                    <a:lstStyle/>
                    <a:p>
                      <a:pPr algn="l"/>
                      <a:r>
                        <a:rPr lang="en-US" sz="1100"/>
                        <a:t>Chemistry</a:t>
                      </a:r>
                    </a:p>
                  </a:txBody>
                  <a:tcPr/>
                </a:tc>
                <a:tc>
                  <a:txBody>
                    <a:bodyPr/>
                    <a:lstStyle/>
                    <a:p>
                      <a:r>
                        <a:rPr lang="en-US" sz="1100"/>
                        <a:t>Rubber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baseline="0"/>
                        <a:t>Rubber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a:t>Fertilizer</a:t>
                      </a:r>
                    </a:p>
                  </a:txBody>
                  <a:tcPr/>
                </a:tc>
                <a:tc>
                  <a:txBody>
                    <a:bodyPr/>
                    <a:lstStyle/>
                    <a:p>
                      <a:r>
                        <a:rPr lang="en-US" sz="1100"/>
                        <a:t>1.4 - 5.4</a:t>
                      </a:r>
                    </a:p>
                  </a:txBody>
                  <a:tcP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a:t>Water-based paint</a:t>
                      </a:r>
                    </a:p>
                  </a:txBody>
                  <a:tcPr/>
                </a:tc>
                <a:tc>
                  <a:txBody>
                    <a:bodyPr/>
                    <a:lstStyle/>
                    <a:p>
                      <a:r>
                        <a:rPr lang="en-US" sz="1100"/>
                        <a:t>20 - 30</a:t>
                      </a:r>
                    </a:p>
                  </a:txBody>
                  <a:tcPr/>
                </a:tc>
                <a:extLst>
                  <a:ext uri="{0D108BD9-81ED-4DB2-BD59-A6C34878D82A}">
                    <a16:rowId xmlns:a16="http://schemas.microsoft.com/office/drawing/2014/main" val="1462885676"/>
                  </a:ext>
                </a:extLst>
              </a:tr>
              <a:tr h="167088">
                <a:tc rowSpan="3">
                  <a:txBody>
                    <a:bodyPr/>
                    <a:lstStyle/>
                    <a:p>
                      <a:pPr algn="l"/>
                      <a:r>
                        <a:rPr lang="en-US" sz="1100"/>
                        <a:t>Heavy industrial products</a:t>
                      </a:r>
                    </a:p>
                  </a:txBody>
                  <a:tcPr/>
                </a:tc>
                <a:tc>
                  <a:txBody>
                    <a:bodyPr/>
                    <a:lstStyle/>
                    <a:p>
                      <a:r>
                        <a:rPr lang="en-US" sz="1100"/>
                        <a:t>Finished steel</a:t>
                      </a:r>
                    </a:p>
                  </a:txBody>
                  <a:tcPr/>
                </a:tc>
                <a:tc>
                  <a:txBody>
                    <a:bodyPr/>
                    <a:lstStyle/>
                    <a:p>
                      <a:r>
                        <a:rPr lang="en-US" sz="1100"/>
                        <a:t>13</a:t>
                      </a:r>
                    </a:p>
                  </a:txBody>
                  <a:tcP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100"/>
                        <a:t>Cement</a:t>
                      </a:r>
                    </a:p>
                  </a:txBody>
                  <a:tcPr/>
                </a:tc>
                <a:tc>
                  <a:txBody>
                    <a:bodyPr/>
                    <a:lstStyle/>
                    <a:p>
                      <a:r>
                        <a:rPr lang="en-US" sz="1100"/>
                        <a:t>14</a:t>
                      </a:r>
                    </a:p>
                  </a:txBody>
                  <a:tcP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a:t>Textile yarn</a:t>
                      </a:r>
                    </a:p>
                  </a:txBody>
                  <a:tcPr/>
                </a:tc>
                <a:tc>
                  <a:txBody>
                    <a:bodyPr/>
                    <a:lstStyle/>
                    <a:p>
                      <a:r>
                        <a:rPr lang="en-US" sz="110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2898215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654569"/>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Proportion of energy consumption: </a:t>
            </a:r>
            <a:r>
              <a:rPr lang="en-US" sz="1800" dirty="0">
                <a:solidFill>
                  <a:schemeClr val="tx1"/>
                </a:solidFill>
              </a:rPr>
              <a:t>The industrial sector accounts for about 47% of the total energy consumption in the country.</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Industries with high energy consumption:</a:t>
            </a:r>
            <a:endParaRPr lang="en-US" altLang="en-US" sz="1800"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 steel production, cement, textile, wood </a:t>
            </a:r>
            <a:r>
              <a:rPr lang="en-US" sz="1800">
                <a:solidFill>
                  <a:schemeClr val="tx1"/>
                </a:solidFill>
                <a:latin typeface="+mn-lt"/>
                <a:cs typeface="Arial" panose="020B0604020202020204" pitchFamily="34" charset="0"/>
              </a:rPr>
              <a:t>processing, chemical industries, beverages</a:t>
            </a:r>
            <a:endParaRPr lang="en-US" altLang="en-US" sz="18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1800" dirty="0">
                <a:solidFill>
                  <a:schemeClr val="tx1"/>
                </a:solidFill>
                <a:latin typeface="+mn-lt"/>
                <a:cs typeface="Arial" panose="020B0604020202020204" pitchFamily="34" charset="0"/>
              </a:rPr>
              <a:t>These industries consume approximately 70% of the total energy in the industrial sector.</a:t>
            </a:r>
            <a:endParaRPr lang="en-US" altLang="en-US" sz="18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Energy efficiency</a:t>
            </a:r>
            <a:r>
              <a:rPr lang="en-US" sz="1800" b="1">
                <a:solidFill>
                  <a:schemeClr val="tx1"/>
                </a:solidFill>
              </a:rPr>
              <a:t>: </a:t>
            </a:r>
            <a:r>
              <a:rPr lang="en-US" sz="1800"/>
              <a:t>Energy consumption efficiency in the beverage industry remains low, with significant waste due to outdated technology and ineffective management</a:t>
            </a:r>
            <a:endParaRPr lang="en-US" altLang="en-US" sz="1800" dirty="0">
              <a:solidFill>
                <a:schemeClr val="tx1"/>
              </a:solidFill>
            </a:endParaRPr>
          </a:p>
        </p:txBody>
      </p:sp>
    </p:spTree>
    <p:extLst>
      <p:ext uri="{BB962C8B-B14F-4D97-AF65-F5344CB8AC3E}">
        <p14:creationId xmlns:p14="http://schemas.microsoft.com/office/powerpoint/2010/main" val="2728304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549259"/>
            <a:ext cx="10972800" cy="580845"/>
          </a:xfrm>
        </p:spPr>
        <p:txBody>
          <a:bodyPr>
            <a:normAutofit fontScale="90000"/>
          </a:bodyPr>
          <a:lstStyle/>
          <a:p>
            <a:r>
              <a:rPr lang="en-US" sz="3200" dirty="0">
                <a:solidFill>
                  <a:schemeClr val="accent1">
                    <a:lumMod val="50000"/>
                  </a:schemeClr>
                </a:solidFill>
              </a:rPr>
              <a:t>Energy consumption structure in the industry</a:t>
            </a:r>
          </a:p>
        </p:txBody>
      </p:sp>
      <p:pic>
        <p:nvPicPr>
          <p:cNvPr id="6" name="Picture 5">
            <a:extLst>
              <a:ext uri="{FF2B5EF4-FFF2-40B4-BE49-F238E27FC236}">
                <a16:creationId xmlns:a16="http://schemas.microsoft.com/office/drawing/2014/main" id="{9735A2B7-F0BC-F091-E694-5CF53CF06538}"/>
              </a:ext>
            </a:extLst>
          </p:cNvPr>
          <p:cNvPicPr>
            <a:picLocks noChangeAspect="1"/>
          </p:cNvPicPr>
          <p:nvPr/>
        </p:nvPicPr>
        <p:blipFill>
          <a:blip r:embed="rId3"/>
          <a:stretch>
            <a:fillRect/>
          </a:stretch>
        </p:blipFill>
        <p:spPr>
          <a:xfrm>
            <a:off x="4419599" y="1435912"/>
            <a:ext cx="7772401" cy="4138711"/>
          </a:xfrm>
          <a:prstGeom prst="rect">
            <a:avLst/>
          </a:prstGeom>
        </p:spPr>
      </p:pic>
      <p:sp>
        <p:nvSpPr>
          <p:cNvPr id="9" name="Rectangle 1">
            <a:extLst>
              <a:ext uri="{FF2B5EF4-FFF2-40B4-BE49-F238E27FC236}">
                <a16:creationId xmlns:a16="http://schemas.microsoft.com/office/drawing/2014/main" id="{8FAD4D70-19AB-9FD7-26B0-4127830223E1}"/>
              </a:ext>
            </a:extLst>
          </p:cNvPr>
          <p:cNvSpPr txBox="1">
            <a:spLocks noChangeArrowheads="1"/>
          </p:cNvSpPr>
          <p:nvPr/>
        </p:nvSpPr>
        <p:spPr bwMode="auto">
          <a:xfrm>
            <a:off x="253142" y="1430482"/>
            <a:ext cx="5073109" cy="4878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91440" tIns="45720" rIns="91440" bIns="4572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0" indent="0" eaLnBrk="0" fontAlgn="base" hangingPunct="0">
              <a:spcBef>
                <a:spcPts val="600"/>
              </a:spcBef>
              <a:spcAft>
                <a:spcPts val="600"/>
              </a:spcAft>
              <a:buClrTx/>
              <a:buSzTx/>
              <a:buFont typeface="Roboto"/>
              <a:buNone/>
            </a:pPr>
            <a:r>
              <a:rPr lang="en-US" sz="1700" dirty="0">
                <a:solidFill>
                  <a:schemeClr val="tx1"/>
                </a:solidFill>
              </a:rPr>
              <a:t>Proportion of energy consumption by sector:</a:t>
            </a:r>
            <a:endParaRPr lang="en-US" altLang="en-US" sz="17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Manufacturing sector:</a:t>
            </a:r>
            <a:r>
              <a:rPr lang="en-US" altLang="en-US" sz="1700" dirty="0">
                <a:solidFill>
                  <a:schemeClr val="tx1"/>
                </a:solidFill>
                <a:latin typeface="Arial" panose="020B0604020202020204" pitchFamily="34" charset="0"/>
                <a:cs typeface="Arial" panose="020B0604020202020204" pitchFamily="34" charset="0"/>
              </a:rPr>
              <a:t> 60%</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Construction sector:</a:t>
            </a:r>
            <a:r>
              <a:rPr lang="en-US" altLang="en-US" sz="1700" dirty="0">
                <a:solidFill>
                  <a:schemeClr val="tx1"/>
                </a:solidFill>
                <a:latin typeface="Arial" panose="020B0604020202020204" pitchFamily="34" charset="0"/>
                <a:cs typeface="Arial" panose="020B0604020202020204" pitchFamily="34" charset="0"/>
              </a:rPr>
              <a:t> 15%</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Mining sector: </a:t>
            </a:r>
            <a:r>
              <a:rPr lang="en-US" altLang="en-US" sz="1700" dirty="0">
                <a:solidFill>
                  <a:schemeClr val="tx1"/>
                </a:solidFill>
                <a:latin typeface="Arial" panose="020B0604020202020204" pitchFamily="34" charset="0"/>
                <a:cs typeface="Arial" panose="020B0604020202020204" pitchFamily="34" charset="0"/>
              </a:rPr>
              <a:t>10%</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Transportation and logistics sector</a:t>
            </a:r>
            <a:r>
              <a:rPr lang="en-US" altLang="en-US" sz="1700" dirty="0">
                <a:solidFill>
                  <a:schemeClr val="tx1"/>
                </a:solidFill>
                <a:latin typeface="Arial" panose="020B0604020202020204" pitchFamily="34" charset="0"/>
                <a:cs typeface="Arial" panose="020B0604020202020204" pitchFamily="34" charset="0"/>
              </a:rPr>
              <a:t> 5%</a:t>
            </a:r>
          </a:p>
          <a:p>
            <a:pPr marL="0" indent="0" eaLnBrk="0" fontAlgn="base" hangingPunct="0">
              <a:spcBef>
                <a:spcPts val="600"/>
              </a:spcBef>
              <a:spcAft>
                <a:spcPts val="600"/>
              </a:spcAft>
              <a:buClrTx/>
              <a:buSzTx/>
              <a:buFont typeface="Roboto"/>
              <a:buNone/>
            </a:pPr>
            <a:r>
              <a:rPr lang="en-US" sz="1700" dirty="0">
                <a:solidFill>
                  <a:schemeClr val="tx1"/>
                </a:solidFill>
              </a:rPr>
              <a:t>Main types of energy used:</a:t>
            </a:r>
            <a:endParaRPr lang="en-US" altLang="en-US" sz="1700" dirty="0">
              <a:solidFill>
                <a:schemeClr val="tx1"/>
              </a:solidFill>
            </a:endParaRPr>
          </a:p>
          <a:p>
            <a:pPr marL="742950" lvl="1" indent="-285750" eaLnBrk="0" fontAlgn="base" hangingPunct="0">
              <a:spcBef>
                <a:spcPts val="600"/>
              </a:spcBef>
              <a:spcAft>
                <a:spcPts val="600"/>
              </a:spcAft>
              <a:buClrTx/>
              <a:buSzTx/>
              <a:buFont typeface="Wingdings" pitchFamily="2" charset="2"/>
              <a:buChar char="v"/>
            </a:pPr>
            <a:r>
              <a:rPr lang="en-US" altLang="en-US" sz="1700" dirty="0">
                <a:solidFill>
                  <a:schemeClr val="tx1"/>
                </a:solidFill>
                <a:latin typeface="Arial" panose="020B0604020202020204" pitchFamily="34" charset="0"/>
                <a:cs typeface="Arial" panose="020B0604020202020204" pitchFamily="34" charset="0"/>
              </a:rPr>
              <a:t>Electricity: </a:t>
            </a:r>
            <a:r>
              <a:rPr lang="en-US" sz="1700" dirty="0">
                <a:solidFill>
                  <a:schemeClr val="tx1"/>
                </a:solidFill>
                <a:latin typeface="Arial" panose="020B0604020202020204" pitchFamily="34" charset="0"/>
                <a:cs typeface="Arial" panose="020B0604020202020204" pitchFamily="34" charset="0"/>
              </a:rPr>
              <a:t>Account for the largest proportion in the energy consumption structure of the industrial sector.</a:t>
            </a:r>
            <a:endParaRPr lang="en-US" altLang="en-US" sz="1700" dirty="0">
              <a:solidFill>
                <a:schemeClr val="tx1"/>
              </a:solidFill>
              <a:latin typeface="Arial" panose="020B0604020202020204" pitchFamily="34" charset="0"/>
              <a:cs typeface="Arial" panose="020B0604020202020204" pitchFamily="34" charset="0"/>
            </a:endParaRP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Oil and natural gas: Used in manufacturing and chemical industries.</a:t>
            </a:r>
          </a:p>
          <a:p>
            <a:pPr marL="742950" lvl="1" indent="-285750" eaLnBrk="0" fontAlgn="base" hangingPunct="0">
              <a:spcBef>
                <a:spcPts val="600"/>
              </a:spcBef>
              <a:spcAft>
                <a:spcPts val="600"/>
              </a:spcAft>
              <a:buClrTx/>
              <a:buSzTx/>
              <a:buFont typeface="Wingdings" pitchFamily="2" charset="2"/>
              <a:buChar char="v"/>
            </a:pPr>
            <a:r>
              <a:rPr lang="en-US" sz="1700" dirty="0">
                <a:solidFill>
                  <a:schemeClr val="tx1"/>
                </a:solidFill>
                <a:latin typeface="Arial" panose="020B0604020202020204" pitchFamily="34" charset="0"/>
                <a:cs typeface="Arial" panose="020B0604020202020204" pitchFamily="34" charset="0"/>
              </a:rPr>
              <a:t>Coal: Mainly used in the cement and metallurgy industries.</a:t>
            </a:r>
            <a:endParaRPr lang="en-US" altLang="en-US" sz="17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649837"/>
            <a:ext cx="11084119" cy="2975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Outdated technology</a:t>
            </a:r>
            <a:r>
              <a:rPr lang="en-US" sz="1800" b="1">
                <a:solidFill>
                  <a:schemeClr val="tx1"/>
                </a:solidFill>
              </a:rPr>
              <a:t>: </a:t>
            </a:r>
            <a:r>
              <a:rPr lang="en-US" sz="1800"/>
              <a:t>Many enterprises in the beverage industry still use outdated technologies, which consume high levels of energy and cause environmental pollution.</a:t>
            </a:r>
            <a:r>
              <a:rPr lang="en-US" sz="1800">
                <a:solidFill>
                  <a:schemeClr val="tx1"/>
                </a:solidFill>
              </a:rPr>
              <a:t>.</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Lack of investment in innovation: </a:t>
            </a:r>
            <a:r>
              <a:rPr lang="en-US" sz="1800" dirty="0">
                <a:solidFill>
                  <a:schemeClr val="tx1"/>
                </a:solidFill>
              </a:rPr>
              <a:t>Insufficient capital and motivation to invest in energy-efficient equipment and technology.</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sz="1800" b="1" dirty="0">
                <a:solidFill>
                  <a:schemeClr val="tx1"/>
                </a:solidFill>
              </a:rPr>
              <a:t>Low awareness of energy efficiency</a:t>
            </a:r>
            <a:r>
              <a:rPr lang="en-US" sz="1800" dirty="0">
                <a:solidFill>
                  <a:schemeClr val="tx1"/>
                </a:solidFill>
              </a:rPr>
              <a:t>: Some enterprises have not prioritized energy efficiency measures in their production processes.</a:t>
            </a:r>
            <a:endParaRPr lang="vi-VN" altLang="en-US" sz="1800"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1478836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82487" y="1354471"/>
            <a:ext cx="10861481" cy="488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Technological challenges</a:t>
            </a:r>
            <a:r>
              <a:rPr lang="en-US" sz="1800" dirty="0">
                <a:solidFill>
                  <a:schemeClr val="tx1"/>
                </a:solidFill>
              </a:rPr>
              <a:t>: Many enterprises use outdated technology, resulting in low energy performance and </a:t>
            </a:r>
            <a:r>
              <a:rPr lang="en-US" sz="1800">
                <a:solidFill>
                  <a:schemeClr val="tx1"/>
                </a:solidFill>
              </a:rPr>
              <a:t>environmental pollution:</a:t>
            </a:r>
          </a:p>
          <a:p>
            <a:pPr marL="0" indent="0" defTabSz="1219170" eaLnBrk="0" fontAlgn="base" hangingPunct="0">
              <a:lnSpc>
                <a:spcPct val="150000"/>
              </a:lnSpc>
              <a:spcBef>
                <a:spcPts val="800"/>
              </a:spcBef>
              <a:spcAft>
                <a:spcPts val="800"/>
              </a:spcAft>
              <a:buClrTx/>
              <a:buSzTx/>
              <a:buNone/>
            </a:pP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sz="1800" b="1">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a:solidFill>
                  <a:schemeClr val="tx1"/>
                </a:solidFill>
              </a:rPr>
              <a:t>Cost </a:t>
            </a:r>
            <a:r>
              <a:rPr lang="en-US" sz="1800" b="1" dirty="0">
                <a:solidFill>
                  <a:schemeClr val="tx1"/>
                </a:solidFill>
              </a:rPr>
              <a:t>challenges: </a:t>
            </a:r>
            <a:r>
              <a:rPr lang="en-US" sz="1800" dirty="0">
                <a:solidFill>
                  <a:schemeClr val="tx1"/>
                </a:solidFill>
              </a:rPr>
              <a:t>The initial investment costs for energy-efficient technologies are high, causing many enterprises to hesitate to make changes.</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Lack of strong supporting policies: </a:t>
            </a:r>
            <a:r>
              <a:rPr lang="en-US" sz="1800" dirty="0">
                <a:solidFill>
                  <a:schemeClr val="tx1"/>
                </a:solidFill>
              </a:rPr>
              <a:t>Although there are policies encouraging energy efficiency, they are still not effective enough to drive widespread adoption of energy efficiency measures among enterprises.</a:t>
            </a:r>
            <a:endParaRPr lang="en-US" altLang="en-US" sz="1800" dirty="0">
              <a:solidFill>
                <a:schemeClr val="tx1"/>
              </a:solidFill>
            </a:endParaRPr>
          </a:p>
        </p:txBody>
      </p:sp>
      <p:sp>
        <p:nvSpPr>
          <p:cNvPr id="3" name="Rectangle 1">
            <a:extLst>
              <a:ext uri="{FF2B5EF4-FFF2-40B4-BE49-F238E27FC236}">
                <a16:creationId xmlns:a16="http://schemas.microsoft.com/office/drawing/2014/main" id="{8DA5EF31-E179-A63A-05D2-42B741BD7653}"/>
              </a:ext>
            </a:extLst>
          </p:cNvPr>
          <p:cNvSpPr>
            <a:spLocks noChangeArrowheads="1"/>
          </p:cNvSpPr>
          <p:nvPr/>
        </p:nvSpPr>
        <p:spPr bwMode="auto">
          <a:xfrm rot="10800000" flipV="1">
            <a:off x="1441835" y="2798742"/>
            <a:ext cx="8517173"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Inefficient boiler and steam systems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Manual or semi-automatic filling and packaging systems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800" b="0" i="0" u="none" strike="noStrike" cap="none" normalizeH="0" baseline="0">
                <a:ln>
                  <a:noFill/>
                </a:ln>
                <a:solidFill>
                  <a:schemeClr val="tx1"/>
                </a:solidFill>
                <a:effectLst/>
                <a:latin typeface="Arial" panose="020B0604020202020204" pitchFamily="34" charset="0"/>
              </a:rPr>
              <a:t>etc.</a:t>
            </a:r>
          </a:p>
        </p:txBody>
      </p:sp>
    </p:spTree>
    <p:extLst>
      <p:ext uri="{BB962C8B-B14F-4D97-AF65-F5344CB8AC3E}">
        <p14:creationId xmlns:p14="http://schemas.microsoft.com/office/powerpoint/2010/main" val="34685177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315757"/>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Green industry: </a:t>
            </a:r>
            <a:r>
              <a:rPr lang="en-US" sz="1800" dirty="0">
                <a:solidFill>
                  <a:schemeClr val="tx1"/>
                </a:solidFill>
              </a:rPr>
              <a:t>Enterprises are gradually paying more attention to using renewable energy and developing sustainable production.</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rPr>
              <a:t>International trend</a:t>
            </a:r>
            <a:r>
              <a:rPr lang="en-US" altLang="en-US" sz="1800" dirty="0">
                <a:solidFill>
                  <a:schemeClr val="tx1"/>
                </a:solidFill>
              </a:rPr>
              <a:t>: </a:t>
            </a:r>
            <a:r>
              <a:rPr lang="en-US" sz="1800" dirty="0">
                <a:solidFill>
                  <a:schemeClr val="tx1"/>
                </a:solidFill>
              </a:rPr>
              <a:t>Multinational corporations have higher standards for energy and environmental requirements when collaborating, especially in industries such as textiles and electronics.</a:t>
            </a:r>
            <a:endParaRPr lang="en-US"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b="1" dirty="0">
                <a:solidFill>
                  <a:schemeClr val="tx1"/>
                </a:solidFill>
              </a:rPr>
              <a:t>Digital transformation and energy optimization: </a:t>
            </a:r>
            <a:r>
              <a:rPr lang="en-US" sz="1800" dirty="0">
                <a:solidFill>
                  <a:schemeClr val="tx1"/>
                </a:solidFill>
              </a:rPr>
              <a:t>Applying digital technology to monitor and optimize energy usage in production.</a:t>
            </a:r>
            <a:endParaRPr lang="vi-VN"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sz="1800"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sz="1800"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VN" dirty="0">
                <a:solidFill>
                  <a:schemeClr val="accent1">
                    <a:lumMod val="50000"/>
                  </a:schemeClr>
                </a:solidFill>
              </a:rPr>
              <a:t>Small group discuss and presentation</a:t>
            </a: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VN" b="1" dirty="0"/>
              <a:t>Devided the class into 4 group </a:t>
            </a:r>
          </a:p>
          <a:p>
            <a:pPr marL="139700" indent="0">
              <a:buNone/>
            </a:pPr>
            <a:endParaRPr lang="en-VN" dirty="0"/>
          </a:p>
          <a:p>
            <a:pPr marL="139700" indent="0">
              <a:buNone/>
            </a:pPr>
            <a:r>
              <a:rPr lang="en-VN" b="1" dirty="0"/>
              <a:t>Discuss in 15 mins</a:t>
            </a:r>
          </a:p>
          <a:p>
            <a:pPr marL="139700" indent="0">
              <a:buNone/>
            </a:pPr>
            <a:endParaRPr lang="en-VN" b="1" dirty="0"/>
          </a:p>
          <a:p>
            <a:r>
              <a:rPr lang="en-US" dirty="0"/>
              <a:t>What sector do you think using the highest energy in Vietnam?</a:t>
            </a:r>
          </a:p>
          <a:p>
            <a:endParaRPr lang="en-US" dirty="0"/>
          </a:p>
          <a:p>
            <a:r>
              <a:rPr lang="en-US" dirty="0"/>
              <a:t>Identify the designated energy users in the Beverage industry?</a:t>
            </a:r>
          </a:p>
          <a:p>
            <a:endParaRPr lang="en-US" dirty="0"/>
          </a:p>
          <a:p>
            <a:r>
              <a:rPr lang="en-US" dirty="0"/>
              <a:t>What energy source your company mainly use?</a:t>
            </a:r>
          </a:p>
          <a:p>
            <a:endParaRPr lang="en-US" dirty="0"/>
          </a:p>
          <a:p>
            <a:r>
              <a:rPr lang="en-US" dirty="0"/>
              <a:t>What potential of EE in your company</a:t>
            </a:r>
            <a:endParaRPr lang="en-VN" dirty="0"/>
          </a:p>
          <a:p>
            <a:pPr marL="139700" indent="0">
              <a:buNone/>
            </a:pPr>
            <a:endParaRPr lang="en-VN" dirty="0"/>
          </a:p>
          <a:p>
            <a:pPr marL="139700" indent="0">
              <a:buNone/>
            </a:pPr>
            <a:r>
              <a:rPr lang="en-VN" b="1" dirty="0"/>
              <a:t>Presentation in 5 mins</a:t>
            </a:r>
          </a:p>
          <a:p>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pic>
        <p:nvPicPr>
          <p:cNvPr id="3074" name="Picture 2" descr="Công nghệ xử lý nước RO trong sản xuất bia rượu hiệu quả">
            <a:extLst>
              <a:ext uri="{FF2B5EF4-FFF2-40B4-BE49-F238E27FC236}">
                <a16:creationId xmlns:a16="http://schemas.microsoft.com/office/drawing/2014/main" id="{943E6AC0-17DE-7647-43A9-559ED0E35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773" y="0"/>
            <a:ext cx="1371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222420" y="6015790"/>
            <a:ext cx="5873579" cy="558006"/>
          </a:xfrm>
          <a:solidFill>
            <a:schemeClr val="bg1">
              <a:lumMod val="85000"/>
            </a:schemeClr>
          </a:solidFill>
        </p:spPr>
        <p:txBody>
          <a:bodyPr>
            <a:noAutofit/>
          </a:bodyPr>
          <a:lstStyle/>
          <a:p>
            <a:pPr marL="53975" indent="0"/>
            <a:r>
              <a:rPr lang="en-US" sz="2800" b="1" dirty="0"/>
              <a:t>Beverage Industry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3" name="Picture 2" descr="A graph of energy efficiency&#10;&#10;AI-generated content may be incorrect.">
            <a:extLst>
              <a:ext uri="{FF2B5EF4-FFF2-40B4-BE49-F238E27FC236}">
                <a16:creationId xmlns:a16="http://schemas.microsoft.com/office/drawing/2014/main" id="{DDB53BB9-0EFC-6440-2273-2E002B27B48C}"/>
              </a:ext>
            </a:extLst>
          </p:cNvPr>
          <p:cNvPicPr>
            <a:picLocks noChangeAspect="1"/>
          </p:cNvPicPr>
          <p:nvPr/>
        </p:nvPicPr>
        <p:blipFill>
          <a:blip r:embed="rId3"/>
          <a:stretch>
            <a:fillRect/>
          </a:stretch>
        </p:blipFill>
        <p:spPr>
          <a:xfrm>
            <a:off x="2466518" y="1264252"/>
            <a:ext cx="7974508" cy="4754886"/>
          </a:xfrm>
          <a:prstGeom prst="rect">
            <a:avLst/>
          </a:prstGeom>
        </p:spPr>
      </p:pic>
      <p:sp>
        <p:nvSpPr>
          <p:cNvPr id="5" name="TextBox 4">
            <a:extLst>
              <a:ext uri="{FF2B5EF4-FFF2-40B4-BE49-F238E27FC236}">
                <a16:creationId xmlns:a16="http://schemas.microsoft.com/office/drawing/2014/main" id="{6FB30B1F-8B59-FE90-6BAF-C4709AE8833C}"/>
              </a:ext>
            </a:extLst>
          </p:cNvPr>
          <p:cNvSpPr txBox="1"/>
          <p:nvPr/>
        </p:nvSpPr>
        <p:spPr>
          <a:xfrm>
            <a:off x="3225248" y="6019139"/>
            <a:ext cx="7588526" cy="666977"/>
          </a:xfrm>
          <a:prstGeom prst="rect">
            <a:avLst/>
          </a:prstGeom>
          <a:noFill/>
        </p:spPr>
        <p:txBody>
          <a:bodyPr wrap="square">
            <a:spAutoFit/>
          </a:bodyPr>
          <a:lstStyle/>
          <a:p>
            <a:r>
              <a:rPr lang="en-US"/>
              <a:t>Source: Overview of Energy Use and Energy Savings in Vietnam's Industrial Sector (2017–2022)</a:t>
            </a:r>
          </a:p>
        </p:txBody>
      </p:sp>
    </p:spTree>
    <p:extLst>
      <p:ext uri="{BB962C8B-B14F-4D97-AF65-F5344CB8AC3E}">
        <p14:creationId xmlns:p14="http://schemas.microsoft.com/office/powerpoint/2010/main" val="1555242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a:t>
            </a:r>
            <a:r>
              <a:rPr lang="en-US">
                <a:solidFill>
                  <a:schemeClr val="accent1">
                    <a:lumMod val="50000"/>
                  </a:schemeClr>
                </a:solidFill>
              </a:rPr>
              <a:t>the beer industry</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93BA8D97-434F-4FD8-9065-D7A0622B8EE1}"/>
              </a:ext>
            </a:extLst>
          </p:cNvPr>
          <p:cNvSpPr>
            <a:spLocks noGrp="1"/>
          </p:cNvSpPr>
          <p:nvPr>
            <p:ph type="body" idx="1"/>
          </p:nvPr>
        </p:nvSpPr>
        <p:spPr>
          <a:xfrm>
            <a:off x="609600" y="1409600"/>
            <a:ext cx="10972800" cy="4038800"/>
          </a:xfrm>
        </p:spPr>
        <p:txBody>
          <a:bodyPr/>
          <a:lstStyle/>
          <a:p>
            <a:pPr marL="186262" indent="0">
              <a:buNone/>
            </a:pPr>
            <a:r>
              <a:rPr lang="en-US" dirty="0"/>
              <a:t>According to Article 5 of </a:t>
            </a:r>
            <a:r>
              <a:rPr lang="en-US" sz="2400" b="1" dirty="0">
                <a:solidFill>
                  <a:schemeClr val="accent1">
                    <a:lumMod val="50000"/>
                  </a:schemeClr>
                </a:solidFill>
              </a:rPr>
              <a:t>Circular 28/2024/TT-BCT</a:t>
            </a:r>
            <a:r>
              <a:rPr lang="en-US" dirty="0"/>
              <a:t>, Benchmarking for </a:t>
            </a:r>
            <a:r>
              <a:rPr lang="en-US"/>
              <a:t>the beer industry </a:t>
            </a:r>
            <a:r>
              <a:rPr lang="en-US" dirty="0"/>
              <a:t>are:</a:t>
            </a:r>
          </a:p>
        </p:txBody>
      </p:sp>
      <p:graphicFrame>
        <p:nvGraphicFramePr>
          <p:cNvPr id="5" name="Table 4">
            <a:extLst>
              <a:ext uri="{FF2B5EF4-FFF2-40B4-BE49-F238E27FC236}">
                <a16:creationId xmlns:a16="http://schemas.microsoft.com/office/drawing/2014/main" id="{87E75A68-80AD-475A-974E-C6158D4E4DA5}"/>
              </a:ext>
            </a:extLst>
          </p:cNvPr>
          <p:cNvGraphicFramePr>
            <a:graphicFrameLocks noGrp="1"/>
          </p:cNvGraphicFramePr>
          <p:nvPr/>
        </p:nvGraphicFramePr>
        <p:xfrm>
          <a:off x="609602" y="2334030"/>
          <a:ext cx="10972798" cy="3975337"/>
        </p:xfrm>
        <a:graphic>
          <a:graphicData uri="http://schemas.openxmlformats.org/drawingml/2006/table">
            <a:tbl>
              <a:tblPr firstRow="1" firstCol="1" bandRow="1">
                <a:tableStyleId>{912C8C85-51F0-491E-9774-3900AFEF0FD7}</a:tableStyleId>
              </a:tblPr>
              <a:tblGrid>
                <a:gridCol w="2869322">
                  <a:extLst>
                    <a:ext uri="{9D8B030D-6E8A-4147-A177-3AD203B41FA5}">
                      <a16:colId xmlns:a16="http://schemas.microsoft.com/office/drawing/2014/main" val="3860677919"/>
                    </a:ext>
                  </a:extLst>
                </a:gridCol>
                <a:gridCol w="2963917">
                  <a:extLst>
                    <a:ext uri="{9D8B030D-6E8A-4147-A177-3AD203B41FA5}">
                      <a16:colId xmlns:a16="http://schemas.microsoft.com/office/drawing/2014/main" val="3686831630"/>
                    </a:ext>
                  </a:extLst>
                </a:gridCol>
                <a:gridCol w="5139559">
                  <a:extLst>
                    <a:ext uri="{9D8B030D-6E8A-4147-A177-3AD203B41FA5}">
                      <a16:colId xmlns:a16="http://schemas.microsoft.com/office/drawing/2014/main" val="3032694420"/>
                    </a:ext>
                  </a:extLst>
                </a:gridCol>
              </a:tblGrid>
              <a:tr h="347707">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Scale (million liter/year)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Benchmark (MJ/1000 liter)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Other Relevant Requirements</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725526">
                <a:tc>
                  <a:txBody>
                    <a:bodyPr/>
                    <a:lstStyle/>
                    <a:p>
                      <a:pPr algn="ctr">
                        <a:spcBef>
                          <a:spcPts val="600"/>
                        </a:spcBef>
                        <a:spcAft>
                          <a:spcPts val="600"/>
                        </a:spcAft>
                      </a:pPr>
                      <a:r>
                        <a:rPr lang="vi-VN" sz="1600" b="0" dirty="0">
                          <a:effectLst/>
                          <a:latin typeface="Arial" panose="020B0604020202020204" pitchFamily="34" charset="0"/>
                        </a:rPr>
                        <a:t>&gt; 200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822</a:t>
                      </a:r>
                      <a:endParaRPr lang="vi-VN" sz="3600" b="0" dirty="0">
                        <a:effectLst/>
                      </a:endParaRPr>
                    </a:p>
                  </a:txBody>
                  <a:tcPr marL="0" marR="0" marT="0" marB="0" anchor="ctr"/>
                </a:tc>
                <a:tc rowSpan="5">
                  <a:txBody>
                    <a:bodyPr/>
                    <a:lstStyle/>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r h="725526">
                <a:tc>
                  <a:txBody>
                    <a:bodyPr/>
                    <a:lstStyle/>
                    <a:p>
                      <a:pPr algn="ctr">
                        <a:spcBef>
                          <a:spcPts val="600"/>
                        </a:spcBef>
                        <a:spcAft>
                          <a:spcPts val="600"/>
                        </a:spcAft>
                      </a:pPr>
                      <a:r>
                        <a:rPr lang="vi-VN" sz="1600" b="0" dirty="0">
                          <a:effectLst/>
                          <a:latin typeface="Arial" panose="020B0604020202020204" pitchFamily="34" charset="0"/>
                        </a:rPr>
                        <a:t>&gt;100 </a:t>
                      </a:r>
                      <a:r>
                        <a:rPr lang="en-US" sz="1600" b="0" dirty="0">
                          <a:effectLst/>
                          <a:latin typeface="Arial" panose="020B0604020202020204" pitchFamily="34" charset="0"/>
                        </a:rPr>
                        <a:t> to</a:t>
                      </a:r>
                      <a:r>
                        <a:rPr lang="vi-VN" sz="1600" b="0" dirty="0">
                          <a:effectLst/>
                          <a:latin typeface="Arial" panose="020B0604020202020204" pitchFamily="34" charset="0"/>
                        </a:rPr>
                        <a:t> ≤ 200</a:t>
                      </a:r>
                      <a:endParaRPr lang="vi-VN" sz="3600" b="0" dirty="0">
                        <a:effectLst/>
                      </a:endParaRPr>
                    </a:p>
                  </a:txBody>
                  <a:tcPr marL="0" marR="0" marT="0" marB="0" anchor="ctr"/>
                </a:tc>
                <a:tc>
                  <a:txBody>
                    <a:bodyPr/>
                    <a:lstStyle/>
                    <a:p>
                      <a:pPr algn="ctr">
                        <a:spcBef>
                          <a:spcPts val="600"/>
                        </a:spcBef>
                        <a:spcAft>
                          <a:spcPts val="600"/>
                        </a:spcAft>
                      </a:pPr>
                      <a:r>
                        <a:rPr lang="vi-VN" sz="1600" b="0">
                          <a:effectLst/>
                          <a:latin typeface="Arial" panose="020B0604020202020204" pitchFamily="34" charset="0"/>
                        </a:rPr>
                        <a:t>≤ 1299</a:t>
                      </a:r>
                      <a:endParaRPr lang="vi-VN" sz="3600" b="0">
                        <a:effectLst/>
                      </a:endParaRPr>
                    </a:p>
                  </a:txBody>
                  <a:tcPr marL="0" marR="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725526">
                <a:tc>
                  <a:txBody>
                    <a:bodyPr/>
                    <a:lstStyle/>
                    <a:p>
                      <a:pPr algn="ctr">
                        <a:spcBef>
                          <a:spcPts val="600"/>
                        </a:spcBef>
                        <a:spcAft>
                          <a:spcPts val="600"/>
                        </a:spcAft>
                      </a:pPr>
                      <a:r>
                        <a:rPr lang="vi-VN" sz="1600" b="0" dirty="0">
                          <a:effectLst/>
                          <a:latin typeface="Arial" panose="020B0604020202020204" pitchFamily="34" charset="0"/>
                        </a:rPr>
                        <a:t>&gt; 50 </a:t>
                      </a:r>
                      <a:r>
                        <a:rPr lang="en-US" sz="1600" b="0" dirty="0">
                          <a:effectLst/>
                          <a:latin typeface="Arial" panose="020B0604020202020204" pitchFamily="34" charset="0"/>
                        </a:rPr>
                        <a:t>to</a:t>
                      </a:r>
                      <a:r>
                        <a:rPr lang="vi-VN" sz="1600" b="0" dirty="0">
                          <a:effectLst/>
                          <a:latin typeface="Arial" panose="020B0604020202020204" pitchFamily="34" charset="0"/>
                        </a:rPr>
                        <a:t> ≤ 100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1486</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2827092092"/>
                  </a:ext>
                </a:extLst>
              </a:tr>
              <a:tr h="725526">
                <a:tc>
                  <a:txBody>
                    <a:bodyPr/>
                    <a:lstStyle/>
                    <a:p>
                      <a:pPr algn="ctr">
                        <a:spcBef>
                          <a:spcPts val="600"/>
                        </a:spcBef>
                        <a:spcAft>
                          <a:spcPts val="600"/>
                        </a:spcAft>
                      </a:pPr>
                      <a:r>
                        <a:rPr lang="vi-VN" sz="1600" b="0" dirty="0">
                          <a:effectLst/>
                          <a:latin typeface="Arial" panose="020B0604020202020204" pitchFamily="34" charset="0"/>
                        </a:rPr>
                        <a:t>&gt; 25 </a:t>
                      </a:r>
                      <a:r>
                        <a:rPr lang="en-US" sz="1600" b="0" dirty="0">
                          <a:effectLst/>
                          <a:latin typeface="Arial" panose="020B0604020202020204" pitchFamily="34" charset="0"/>
                        </a:rPr>
                        <a:t>to</a:t>
                      </a:r>
                      <a:r>
                        <a:rPr lang="vi-VN" sz="1600" b="0" dirty="0">
                          <a:effectLst/>
                          <a:latin typeface="Arial" panose="020B0604020202020204" pitchFamily="34" charset="0"/>
                        </a:rPr>
                        <a:t> ≤ 50</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1711</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733340821"/>
                  </a:ext>
                </a:extLst>
              </a:tr>
              <a:tr h="725526">
                <a:tc>
                  <a:txBody>
                    <a:bodyPr/>
                    <a:lstStyle/>
                    <a:p>
                      <a:pPr algn="ctr">
                        <a:spcBef>
                          <a:spcPts val="600"/>
                        </a:spcBef>
                        <a:spcAft>
                          <a:spcPts val="600"/>
                        </a:spcAft>
                      </a:pPr>
                      <a:r>
                        <a:rPr lang="vi-VN" sz="1600" b="0" dirty="0">
                          <a:effectLst/>
                          <a:latin typeface="Arial" panose="020B0604020202020204" pitchFamily="34" charset="0"/>
                        </a:rPr>
                        <a:t>&gt;5 </a:t>
                      </a:r>
                      <a:r>
                        <a:rPr lang="en-US" sz="1600" b="0" dirty="0">
                          <a:effectLst/>
                          <a:latin typeface="Arial" panose="020B0604020202020204" pitchFamily="34" charset="0"/>
                        </a:rPr>
                        <a:t>to</a:t>
                      </a:r>
                      <a:r>
                        <a:rPr lang="vi-VN" sz="1600" b="0" dirty="0">
                          <a:effectLst/>
                          <a:latin typeface="Arial" panose="020B0604020202020204" pitchFamily="34" charset="0"/>
                        </a:rPr>
                        <a:t> ≤ 25</a:t>
                      </a:r>
                      <a:endParaRPr lang="vi-VN" sz="3600" b="0" dirty="0">
                        <a:effectLst/>
                      </a:endParaRPr>
                    </a:p>
                  </a:txBody>
                  <a:tcPr marL="0" marR="0" marT="0" marB="0" anchor="ctr"/>
                </a:tc>
                <a:tc>
                  <a:txBody>
                    <a:bodyPr/>
                    <a:lstStyle/>
                    <a:p>
                      <a:pPr algn="ctr">
                        <a:spcBef>
                          <a:spcPts val="600"/>
                        </a:spcBef>
                        <a:spcAft>
                          <a:spcPts val="600"/>
                        </a:spcAft>
                      </a:pPr>
                      <a:r>
                        <a:rPr lang="vi-VN" sz="1600" b="0" dirty="0">
                          <a:effectLst/>
                          <a:latin typeface="Arial" panose="020B0604020202020204" pitchFamily="34" charset="0"/>
                        </a:rPr>
                        <a:t>≤ 2543</a:t>
                      </a:r>
                      <a:endParaRPr lang="vi-VN" sz="3600" b="0" dirty="0">
                        <a:effectLst/>
                      </a:endParaRPr>
                    </a:p>
                  </a:txBody>
                  <a:tcPr marL="0" marR="0" marT="0" marB="0" anchor="ctr"/>
                </a:tc>
                <a:tc vMerge="1">
                  <a:txBody>
                    <a:bodyPr/>
                    <a:lstStyle/>
                    <a:p>
                      <a:pPr algn="just">
                        <a:lnSpc>
                          <a:spcPct val="125000"/>
                        </a:lnSpc>
                        <a:spcBef>
                          <a:spcPts val="600"/>
                        </a:spcBef>
                        <a:spcAft>
                          <a:spcPts val="600"/>
                        </a:spcAft>
                      </a:pPr>
                      <a:endParaRPr lang="en-US" sz="1600" dirty="0">
                        <a:effectLst/>
                        <a:latin typeface="+mn-lt"/>
                      </a:endParaRPr>
                    </a:p>
                  </a:txBody>
                  <a:tcPr marL="43518" marR="43518" marT="0" marB="0" anchor="ctr"/>
                </a:tc>
                <a:extLst>
                  <a:ext uri="{0D108BD9-81ED-4DB2-BD59-A6C34878D82A}">
                    <a16:rowId xmlns:a16="http://schemas.microsoft.com/office/drawing/2014/main" val="1120032958"/>
                  </a:ext>
                </a:extLst>
              </a:tr>
            </a:tbl>
          </a:graphicData>
        </a:graphic>
      </p:graphicFrame>
    </p:spTree>
    <p:extLst>
      <p:ext uri="{BB962C8B-B14F-4D97-AF65-F5344CB8AC3E}">
        <p14:creationId xmlns:p14="http://schemas.microsoft.com/office/powerpoint/2010/main" val="4181674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dirty="0">
                <a:solidFill>
                  <a:schemeClr val="accent1">
                    <a:lumMod val="50000"/>
                  </a:schemeClr>
                </a:solidFill>
              </a:rPr>
              <a:t>Benchmarking in the </a:t>
            </a:r>
            <a:r>
              <a:rPr lang="en-US">
                <a:solidFill>
                  <a:schemeClr val="accent1">
                    <a:lumMod val="50000"/>
                  </a:schemeClr>
                </a:solidFill>
              </a:rPr>
              <a:t>non-alcoholic beverage industry</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93BA8D97-434F-4FD8-9065-D7A0622B8EE1}"/>
              </a:ext>
            </a:extLst>
          </p:cNvPr>
          <p:cNvSpPr>
            <a:spLocks noGrp="1"/>
          </p:cNvSpPr>
          <p:nvPr>
            <p:ph type="body" idx="1"/>
          </p:nvPr>
        </p:nvSpPr>
        <p:spPr>
          <a:xfrm>
            <a:off x="609600" y="1409600"/>
            <a:ext cx="10972800" cy="4038800"/>
          </a:xfrm>
        </p:spPr>
        <p:txBody>
          <a:bodyPr/>
          <a:lstStyle/>
          <a:p>
            <a:pPr marL="186262" indent="0">
              <a:buNone/>
            </a:pPr>
            <a:r>
              <a:rPr lang="en-US" dirty="0"/>
              <a:t>According to Article 5 of </a:t>
            </a:r>
            <a:r>
              <a:rPr lang="en-US" sz="2400" b="1" dirty="0">
                <a:solidFill>
                  <a:schemeClr val="accent1">
                    <a:lumMod val="50000"/>
                  </a:schemeClr>
                </a:solidFill>
              </a:rPr>
              <a:t>Circular 28/2024/TT-BCT</a:t>
            </a:r>
            <a:r>
              <a:rPr lang="en-US" dirty="0"/>
              <a:t>, Benchmarking for the </a:t>
            </a:r>
            <a:r>
              <a:rPr lang="en-US"/>
              <a:t>non-alcoholic beverage industry </a:t>
            </a:r>
            <a:r>
              <a:rPr lang="en-US" dirty="0"/>
              <a:t>are as follows:</a:t>
            </a:r>
          </a:p>
        </p:txBody>
      </p:sp>
      <p:graphicFrame>
        <p:nvGraphicFramePr>
          <p:cNvPr id="5" name="Table 4">
            <a:extLst>
              <a:ext uri="{FF2B5EF4-FFF2-40B4-BE49-F238E27FC236}">
                <a16:creationId xmlns:a16="http://schemas.microsoft.com/office/drawing/2014/main" id="{87E75A68-80AD-475A-974E-C6158D4E4DA5}"/>
              </a:ext>
            </a:extLst>
          </p:cNvPr>
          <p:cNvGraphicFramePr>
            <a:graphicFrameLocks noGrp="1"/>
          </p:cNvGraphicFramePr>
          <p:nvPr/>
        </p:nvGraphicFramePr>
        <p:xfrm>
          <a:off x="609602" y="2639194"/>
          <a:ext cx="10972798" cy="3670173"/>
        </p:xfrm>
        <a:graphic>
          <a:graphicData uri="http://schemas.openxmlformats.org/drawingml/2006/table">
            <a:tbl>
              <a:tblPr firstRow="1" firstCol="1" bandRow="1">
                <a:tableStyleId>{912C8C85-51F0-491E-9774-3900AFEF0FD7}</a:tableStyleId>
              </a:tblPr>
              <a:tblGrid>
                <a:gridCol w="1933901">
                  <a:extLst>
                    <a:ext uri="{9D8B030D-6E8A-4147-A177-3AD203B41FA5}">
                      <a16:colId xmlns:a16="http://schemas.microsoft.com/office/drawing/2014/main" val="1885385817"/>
                    </a:ext>
                  </a:extLst>
                </a:gridCol>
                <a:gridCol w="1608083">
                  <a:extLst>
                    <a:ext uri="{9D8B030D-6E8A-4147-A177-3AD203B41FA5}">
                      <a16:colId xmlns:a16="http://schemas.microsoft.com/office/drawing/2014/main" val="3860677919"/>
                    </a:ext>
                  </a:extLst>
                </a:gridCol>
                <a:gridCol w="1650124">
                  <a:extLst>
                    <a:ext uri="{9D8B030D-6E8A-4147-A177-3AD203B41FA5}">
                      <a16:colId xmlns:a16="http://schemas.microsoft.com/office/drawing/2014/main" val="3686831630"/>
                    </a:ext>
                  </a:extLst>
                </a:gridCol>
                <a:gridCol w="5780690">
                  <a:extLst>
                    <a:ext uri="{9D8B030D-6E8A-4147-A177-3AD203B41FA5}">
                      <a16:colId xmlns:a16="http://schemas.microsoft.com/office/drawing/2014/main" val="3032694420"/>
                    </a:ext>
                  </a:extLst>
                </a:gridCol>
              </a:tblGrid>
              <a:tr h="365806">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Type of production</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Scale (million liter/year)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800" dirty="0">
                          <a:effectLst/>
                          <a:latin typeface="+mn-lt"/>
                          <a:ea typeface="Calibri" panose="020F0502020204030204" pitchFamily="34" charset="0"/>
                          <a:cs typeface="Times New Roman" panose="02020603050405020304" pitchFamily="18" charset="0"/>
                        </a:rPr>
                        <a:t>Benchmark (MJ/1000 liter)</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1800" b="1" dirty="0">
                          <a:solidFill>
                            <a:srgbClr val="FFFFFF"/>
                          </a:solidFill>
                          <a:effectLst/>
                          <a:latin typeface="+mn-lt"/>
                        </a:rPr>
                        <a:t>Other Relevant Requirements</a:t>
                      </a: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37941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Carbonated or both carbonated and non-carbonated products</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 20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550</a:t>
                      </a:r>
                    </a:p>
                  </a:txBody>
                  <a:tcPr marL="68580" marR="68580" marT="0" marB="0" anchor="ctr"/>
                </a:tc>
                <a:tc rowSpan="2">
                  <a:txBody>
                    <a:bodyPr/>
                    <a:lstStyle/>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600" dirty="0">
                          <a:effectLst/>
                          <a:latin typeface="+mn-lt"/>
                        </a:rPr>
                        <a:t>Report to the local DOIT by January 31 each year on the implementation status of the benchmarking of the facility (as specified in Article 5 of the Circular)</a:t>
                      </a:r>
                    </a:p>
                  </a:txBody>
                  <a:tcPr marL="43518" marR="43518" marT="0" marB="0" anchor="ctr"/>
                </a:tc>
                <a:extLst>
                  <a:ext uri="{0D108BD9-81ED-4DB2-BD59-A6C34878D82A}">
                    <a16:rowId xmlns:a16="http://schemas.microsoft.com/office/drawing/2014/main" val="897526497"/>
                  </a:ext>
                </a:extLst>
              </a:tr>
              <a:tr h="1313483">
                <a:tc>
                  <a:txBody>
                    <a:bodyPr/>
                    <a:lstStyle/>
                    <a:p>
                      <a:pPr algn="just">
                        <a:lnSpc>
                          <a:spcPct val="125000"/>
                        </a:lnSpc>
                        <a:spcBef>
                          <a:spcPts val="600"/>
                        </a:spcBef>
                        <a:spcAft>
                          <a:spcPts val="600"/>
                        </a:spcAft>
                      </a:pPr>
                      <a:r>
                        <a:rPr lang="en-US" sz="1600" b="0" i="0" u="none" strike="noStrike" cap="none" dirty="0">
                          <a:solidFill>
                            <a:schemeClr val="tx1"/>
                          </a:solidFill>
                          <a:effectLst/>
                          <a:latin typeface="+mn-lt"/>
                          <a:ea typeface="+mn-ea"/>
                          <a:cs typeface="+mn-cs"/>
                          <a:sym typeface="Arial"/>
                        </a:rPr>
                        <a:t>Non-carbonated products</a:t>
                      </a:r>
                      <a:endParaRPr lang="en-US" sz="1600" b="0" dirty="0">
                        <a:solidFill>
                          <a:schemeClr val="tx1"/>
                        </a:solidFill>
                        <a:effectLst/>
                        <a:latin typeface="+mn-lt"/>
                        <a:ea typeface="Arial" panose="020B0604020202020204" pitchFamily="34" charset="0"/>
                        <a:cs typeface="Times New Roman" panose="02020603050405020304" pitchFamily="18" charset="0"/>
                      </a:endParaRP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&gt;10</a:t>
                      </a:r>
                    </a:p>
                  </a:txBody>
                  <a:tcPr marL="68580" marR="68580" marT="0" marB="0" anchor="ctr"/>
                </a:tc>
                <a:tc>
                  <a:txBody>
                    <a:bodyPr/>
                    <a:lstStyle/>
                    <a:p>
                      <a:pPr algn="ctr">
                        <a:lnSpc>
                          <a:spcPct val="125000"/>
                        </a:lnSpc>
                        <a:spcBef>
                          <a:spcPts val="600"/>
                        </a:spcBef>
                        <a:spcAft>
                          <a:spcPts val="600"/>
                        </a:spcAft>
                      </a:pPr>
                      <a:r>
                        <a:rPr lang="en-US" sz="1600" b="0" dirty="0">
                          <a:solidFill>
                            <a:schemeClr val="tx1"/>
                          </a:solidFill>
                          <a:effectLst/>
                          <a:latin typeface="+mn-lt"/>
                          <a:ea typeface="Arial" panose="020B0604020202020204" pitchFamily="34" charset="0"/>
                          <a:cs typeface="Times New Roman" panose="02020603050405020304" pitchFamily="18" charset="0"/>
                        </a:rPr>
                        <a:t>≤ 1068</a:t>
                      </a:r>
                    </a:p>
                  </a:txBody>
                  <a:tcPr marL="68580" marR="68580" marT="0" marB="0" anchor="ct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bl>
          </a:graphicData>
        </a:graphic>
      </p:graphicFrame>
    </p:spTree>
    <p:extLst>
      <p:ext uri="{BB962C8B-B14F-4D97-AF65-F5344CB8AC3E}">
        <p14:creationId xmlns:p14="http://schemas.microsoft.com/office/powerpoint/2010/main" val="1334454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5F58E-397E-7838-061D-FDFD447919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CA3F12-4865-C1FA-A3CB-41BF87C2933B}"/>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sp>
        <p:nvSpPr>
          <p:cNvPr id="3" name="Content Placeholder 2">
            <a:extLst>
              <a:ext uri="{FF2B5EF4-FFF2-40B4-BE49-F238E27FC236}">
                <a16:creationId xmlns:a16="http://schemas.microsoft.com/office/drawing/2014/main" id="{84F76293-96F0-1BCB-8A72-FEB3620BBE9A}"/>
              </a:ext>
            </a:extLst>
          </p:cNvPr>
          <p:cNvSpPr>
            <a:spLocks noGrp="1"/>
          </p:cNvSpPr>
          <p:nvPr>
            <p:ph idx="1"/>
          </p:nvPr>
        </p:nvSpPr>
        <p:spPr/>
        <p:txBody>
          <a:bodyPr>
            <a:normAutofit/>
          </a:bodyPr>
          <a:lstStyle/>
          <a:p>
            <a:pPr marL="139700" indent="0">
              <a:lnSpc>
                <a:spcPct val="150000"/>
              </a:lnSpc>
              <a:spcBef>
                <a:spcPts val="800"/>
              </a:spcBef>
              <a:buNone/>
            </a:pPr>
            <a:r>
              <a:rPr lang="en-US" b="1" dirty="0">
                <a:solidFill>
                  <a:schemeClr val="accent1">
                    <a:lumMod val="50000"/>
                  </a:schemeClr>
                </a:solidFill>
              </a:rPr>
              <a:t>Using Variable Frequency Drives (VFDs) in Motor Systems</a:t>
            </a:r>
          </a:p>
          <a:p>
            <a:pPr>
              <a:lnSpc>
                <a:spcPct val="150000"/>
              </a:lnSpc>
              <a:spcBef>
                <a:spcPts val="800"/>
              </a:spcBef>
              <a:buFont typeface="Arial" panose="020B0604020202020204" pitchFamily="34" charset="0"/>
              <a:buChar char="•"/>
            </a:pPr>
            <a:r>
              <a:rPr lang="en-US" dirty="0"/>
              <a:t>Install VFDs to adjust motor speed based on actual demand.</a:t>
            </a:r>
          </a:p>
          <a:p>
            <a:pPr>
              <a:lnSpc>
                <a:spcPct val="150000"/>
              </a:lnSpc>
              <a:spcBef>
                <a:spcPts val="800"/>
              </a:spcBef>
              <a:buFont typeface="Arial" panose="020B0604020202020204" pitchFamily="34" charset="0"/>
              <a:buChar char="•"/>
            </a:pPr>
            <a:r>
              <a:rPr lang="en-US" dirty="0"/>
              <a:t>Apply VFDs to equipment such as pumps, fans, and air compressors.</a:t>
            </a:r>
          </a:p>
          <a:p>
            <a:pPr marL="139700" indent="0">
              <a:lnSpc>
                <a:spcPct val="150000"/>
              </a:lnSpc>
              <a:spcBef>
                <a:spcPts val="800"/>
              </a:spcBef>
              <a:buNone/>
            </a:pPr>
            <a:r>
              <a:rPr lang="en-US" b="1" dirty="0"/>
              <a:t>Efficiency Gains:</a:t>
            </a:r>
          </a:p>
          <a:p>
            <a:pPr>
              <a:lnSpc>
                <a:spcPct val="150000"/>
              </a:lnSpc>
              <a:spcBef>
                <a:spcPts val="800"/>
              </a:spcBef>
              <a:buFont typeface="Arial" panose="020B0604020202020204" pitchFamily="34" charset="0"/>
              <a:buChar char="•"/>
            </a:pPr>
            <a:r>
              <a:rPr lang="en-US" dirty="0"/>
              <a:t>Reduces electricity consumption by 20-30%.</a:t>
            </a:r>
          </a:p>
          <a:p>
            <a:pPr>
              <a:lnSpc>
                <a:spcPct val="150000"/>
              </a:lnSpc>
              <a:spcBef>
                <a:spcPts val="800"/>
              </a:spcBef>
              <a:buFont typeface="Arial" panose="020B0604020202020204" pitchFamily="34" charset="0"/>
              <a:buChar char="•"/>
            </a:pPr>
            <a:r>
              <a:rPr lang="en-US" dirty="0"/>
              <a:t>Extends equipment lifespan and reduces maintenance costs.</a:t>
            </a:r>
            <a:endParaRPr dirty="0"/>
          </a:p>
        </p:txBody>
      </p:sp>
    </p:spTree>
    <p:extLst>
      <p:ext uri="{BB962C8B-B14F-4D97-AF65-F5344CB8AC3E}">
        <p14:creationId xmlns:p14="http://schemas.microsoft.com/office/powerpoint/2010/main" val="202285351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36633"/>
            <a:ext cx="10972800" cy="4315527"/>
          </a:xfrm>
        </p:spPr>
        <p:txBody>
          <a:bodyPr>
            <a:normAutofit/>
          </a:bodyPr>
          <a:lstStyle/>
          <a:p>
            <a:pPr marL="139700" indent="0">
              <a:lnSpc>
                <a:spcPct val="150000"/>
              </a:lnSpc>
              <a:buNone/>
            </a:pPr>
            <a:r>
              <a:rPr lang="en-US" b="1" dirty="0">
                <a:solidFill>
                  <a:schemeClr val="accent1">
                    <a:lumMod val="50000"/>
                  </a:schemeClr>
                </a:solidFill>
              </a:rPr>
              <a:t>Optimizing Cooling and Air Conditioning Systems</a:t>
            </a:r>
          </a:p>
          <a:p>
            <a:pPr>
              <a:lnSpc>
                <a:spcPct val="150000"/>
              </a:lnSpc>
              <a:spcBef>
                <a:spcPts val="900"/>
              </a:spcBef>
              <a:buFont typeface="Arial" panose="020B0604020202020204" pitchFamily="34" charset="0"/>
              <a:buChar char="•"/>
            </a:pPr>
            <a:r>
              <a:rPr lang="en-US" dirty="0"/>
              <a:t>Perform regular maintenance to ensure optimal performance.</a:t>
            </a:r>
          </a:p>
          <a:p>
            <a:pPr>
              <a:lnSpc>
                <a:spcPct val="150000"/>
              </a:lnSpc>
              <a:spcBef>
                <a:spcPts val="900"/>
              </a:spcBef>
              <a:buFont typeface="Arial" panose="020B0604020202020204" pitchFamily="34" charset="0"/>
              <a:buChar char="•"/>
            </a:pPr>
            <a:r>
              <a:rPr lang="en-US" dirty="0"/>
              <a:t>Adjust temperature and humidity to meet production and storage requirements.</a:t>
            </a:r>
          </a:p>
          <a:p>
            <a:pPr>
              <a:lnSpc>
                <a:spcPct val="150000"/>
              </a:lnSpc>
              <a:spcBef>
                <a:spcPts val="900"/>
              </a:spcBef>
              <a:buFont typeface="Arial" panose="020B0604020202020204" pitchFamily="34" charset="0"/>
              <a:buChar char="•"/>
            </a:pPr>
            <a:r>
              <a:rPr lang="en-US" dirty="0"/>
              <a:t>Replace outdated equipment with high-efficiency cooling systems.</a:t>
            </a:r>
          </a:p>
          <a:p>
            <a:pPr marL="139700" indent="0">
              <a:lnSpc>
                <a:spcPct val="150000"/>
              </a:lnSpc>
              <a:buNone/>
            </a:pPr>
            <a:r>
              <a:rPr lang="en-US" b="1" dirty="0"/>
              <a:t>Efficiency Gains:</a:t>
            </a:r>
          </a:p>
          <a:p>
            <a:pPr>
              <a:lnSpc>
                <a:spcPct val="150000"/>
              </a:lnSpc>
              <a:spcBef>
                <a:spcPts val="900"/>
              </a:spcBef>
            </a:pPr>
            <a:r>
              <a:rPr lang="en-US" dirty="0"/>
              <a:t>Lowers electricity costs by 15-20%.</a:t>
            </a:r>
          </a:p>
          <a:p>
            <a:pPr>
              <a:lnSpc>
                <a:spcPct val="150000"/>
              </a:lnSpc>
              <a:spcBef>
                <a:spcPts val="900"/>
              </a:spcBef>
            </a:pPr>
            <a:r>
              <a:rPr lang="en-US" dirty="0"/>
              <a:t>Maintains product quality and reduces carbon emissions.</a:t>
            </a:r>
          </a:p>
        </p:txBody>
      </p:sp>
      <p:sp>
        <p:nvSpPr>
          <p:cNvPr id="6" name="Title 1">
            <a:extLst>
              <a:ext uri="{FF2B5EF4-FFF2-40B4-BE49-F238E27FC236}">
                <a16:creationId xmlns:a16="http://schemas.microsoft.com/office/drawing/2014/main" id="{17B8D09E-F714-D4D9-F554-2D15404DA2FA}"/>
              </a:ext>
            </a:extLst>
          </p:cNvPr>
          <p:cNvSpPr txBox="1">
            <a:spLocks/>
          </p:cNvSpPr>
          <p:nvPr/>
        </p:nvSpPr>
        <p:spPr>
          <a:xfrm>
            <a:off x="722918" y="436451"/>
            <a:ext cx="10524067"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dirty="0">
                <a:solidFill>
                  <a:schemeClr val="accent1">
                    <a:lumMod val="50000"/>
                  </a:schemeClr>
                </a:solidFill>
              </a:rPr>
              <a:t>EEMs in the Beverage Industry</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39700" indent="0">
              <a:buNone/>
            </a:pPr>
            <a:r>
              <a:rPr lang="en-US" b="1" dirty="0">
                <a:solidFill>
                  <a:schemeClr val="accent1">
                    <a:lumMod val="50000"/>
                  </a:schemeClr>
                </a:solidFill>
              </a:rPr>
              <a:t>Recovering Waste Heat in Production Processes</a:t>
            </a:r>
          </a:p>
          <a:p>
            <a:pPr>
              <a:spcBef>
                <a:spcPts val="900"/>
              </a:spcBef>
            </a:pPr>
            <a:r>
              <a:rPr lang="en-US" dirty="0"/>
              <a:t>Install heat exchangers to recover heat from exhaust gases or wastewater.</a:t>
            </a:r>
          </a:p>
          <a:p>
            <a:pPr>
              <a:spcBef>
                <a:spcPts val="900"/>
              </a:spcBef>
            </a:pPr>
            <a:r>
              <a:rPr lang="en-US" dirty="0"/>
              <a:t>Use recovered waste heat for water heating or preheating applications.</a:t>
            </a:r>
            <a:br>
              <a:rPr lang="en-US" dirty="0"/>
            </a:br>
            <a:endParaRPr lang="en-US" dirty="0"/>
          </a:p>
          <a:p>
            <a:pPr marL="139700" indent="0">
              <a:buNone/>
            </a:pPr>
            <a:r>
              <a:rPr lang="en-US" b="1" dirty="0"/>
              <a:t>Efficiency Gains:</a:t>
            </a:r>
          </a:p>
          <a:p>
            <a:pPr>
              <a:spcBef>
                <a:spcPts val="900"/>
              </a:spcBef>
            </a:pPr>
            <a:r>
              <a:rPr lang="en-US" dirty="0"/>
              <a:t>Saves energy by 10-25%.</a:t>
            </a:r>
          </a:p>
          <a:p>
            <a:pPr>
              <a:spcBef>
                <a:spcPts val="900"/>
              </a:spcBef>
            </a:pPr>
            <a:r>
              <a:rPr lang="en-US" dirty="0"/>
              <a:t>Reduces fuel costs and improves overall efficiency.</a:t>
            </a:r>
          </a:p>
        </p:txBody>
      </p:sp>
      <p:sp>
        <p:nvSpPr>
          <p:cNvPr id="6" name="Title 1">
            <a:extLst>
              <a:ext uri="{FF2B5EF4-FFF2-40B4-BE49-F238E27FC236}">
                <a16:creationId xmlns:a16="http://schemas.microsoft.com/office/drawing/2014/main" id="{9F9DD5F1-7BD2-E243-3412-9B52CFAB153C}"/>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36633"/>
            <a:ext cx="6534912" cy="4772800"/>
          </a:xfrm>
        </p:spPr>
        <p:txBody>
          <a:bodyPr>
            <a:normAutofit/>
          </a:bodyPr>
          <a:lstStyle/>
          <a:p>
            <a:pPr marL="139700" indent="0">
              <a:lnSpc>
                <a:spcPct val="150000"/>
              </a:lnSpc>
              <a:buNone/>
            </a:pPr>
            <a:r>
              <a:rPr lang="en-US" b="1" dirty="0">
                <a:solidFill>
                  <a:schemeClr val="accent1">
                    <a:lumMod val="50000"/>
                  </a:schemeClr>
                </a:solidFill>
              </a:rPr>
              <a:t>Implementation of Aseptic Filling Technology</a:t>
            </a:r>
            <a:endParaRPr lang="en-US" dirty="0"/>
          </a:p>
          <a:p>
            <a:pPr>
              <a:lnSpc>
                <a:spcPct val="150000"/>
              </a:lnSpc>
              <a:spcBef>
                <a:spcPts val="900"/>
              </a:spcBef>
              <a:buFont typeface="Arial" panose="020B0604020202020204" pitchFamily="34" charset="0"/>
              <a:buChar char="•"/>
            </a:pPr>
            <a:r>
              <a:rPr lang="en-US" dirty="0"/>
              <a:t>Use aseptic filling technology to reduce the need for heat and chemicals.</a:t>
            </a:r>
          </a:p>
          <a:p>
            <a:pPr>
              <a:lnSpc>
                <a:spcPct val="150000"/>
              </a:lnSpc>
              <a:spcBef>
                <a:spcPts val="900"/>
              </a:spcBef>
              <a:buFont typeface="Arial" panose="020B0604020202020204" pitchFamily="34" charset="0"/>
              <a:buChar char="•"/>
            </a:pPr>
            <a:r>
              <a:rPr lang="en-US" dirty="0"/>
              <a:t>Eliminates the need for sterilization after packaging.</a:t>
            </a:r>
          </a:p>
          <a:p>
            <a:pPr marL="139700" indent="0">
              <a:lnSpc>
                <a:spcPct val="150000"/>
              </a:lnSpc>
              <a:buNone/>
            </a:pPr>
            <a:r>
              <a:rPr lang="en-US" b="1" dirty="0"/>
              <a:t>Efficiency Gains:</a:t>
            </a:r>
          </a:p>
          <a:p>
            <a:pPr>
              <a:lnSpc>
                <a:spcPct val="150000"/>
              </a:lnSpc>
              <a:spcBef>
                <a:spcPts val="900"/>
              </a:spcBef>
            </a:pPr>
            <a:r>
              <a:rPr lang="en-US" dirty="0"/>
              <a:t>Reduces energy consumption by up to 30%.</a:t>
            </a:r>
          </a:p>
          <a:p>
            <a:pPr>
              <a:lnSpc>
                <a:spcPct val="150000"/>
              </a:lnSpc>
              <a:spcBef>
                <a:spcPts val="900"/>
              </a:spcBef>
            </a:pPr>
            <a:r>
              <a:rPr lang="en-US" dirty="0"/>
              <a:t>Enhances product quality and extends shelf life.</a:t>
            </a:r>
          </a:p>
        </p:txBody>
      </p:sp>
      <p:sp>
        <p:nvSpPr>
          <p:cNvPr id="6" name="Title 1">
            <a:extLst>
              <a:ext uri="{FF2B5EF4-FFF2-40B4-BE49-F238E27FC236}">
                <a16:creationId xmlns:a16="http://schemas.microsoft.com/office/drawing/2014/main" id="{BD56D3B9-9A2C-3C8A-C6B3-F82EDD28C2CD}"/>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EEMs in the Beverage Industry</a:t>
            </a:r>
          </a:p>
        </p:txBody>
      </p:sp>
      <p:pic>
        <p:nvPicPr>
          <p:cNvPr id="1028" name="Picture 4" descr="Business Details | Aseptic Systems Co., Ltd.">
            <a:extLst>
              <a:ext uri="{FF2B5EF4-FFF2-40B4-BE49-F238E27FC236}">
                <a16:creationId xmlns:a16="http://schemas.microsoft.com/office/drawing/2014/main" id="{CF138658-3923-0F26-73D4-3579926F0E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9334" y="2059541"/>
            <a:ext cx="5052666" cy="33537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3" name="Content Placeholder 2"/>
          <p:cNvSpPr>
            <a:spLocks noGrp="1"/>
          </p:cNvSpPr>
          <p:nvPr>
            <p:ph idx="1"/>
          </p:nvPr>
        </p:nvSpPr>
        <p:spPr>
          <a:xfrm>
            <a:off x="609600" y="1536633"/>
            <a:ext cx="6339840" cy="4772800"/>
          </a:xfrm>
        </p:spPr>
        <p:txBody>
          <a:bodyPr>
            <a:normAutofit/>
          </a:bodyPr>
          <a:lstStyle/>
          <a:p>
            <a:pPr marL="139700" indent="0">
              <a:lnSpc>
                <a:spcPct val="150000"/>
              </a:lnSpc>
              <a:buNone/>
            </a:pPr>
            <a:r>
              <a:rPr lang="en-US" b="1" dirty="0">
                <a:solidFill>
                  <a:schemeClr val="accent1">
                    <a:lumMod val="50000"/>
                  </a:schemeClr>
                </a:solidFill>
              </a:rPr>
              <a:t>Utilization of Solar Energy</a:t>
            </a:r>
          </a:p>
          <a:p>
            <a:pPr>
              <a:lnSpc>
                <a:spcPct val="150000"/>
              </a:lnSpc>
              <a:spcBef>
                <a:spcPts val="900"/>
              </a:spcBef>
              <a:buFont typeface="Arial" panose="020B0604020202020204" pitchFamily="34" charset="0"/>
              <a:buChar char="•"/>
            </a:pPr>
            <a:r>
              <a:rPr lang="en-US" dirty="0"/>
              <a:t>Install solar energy systems on the factory rooftop.</a:t>
            </a:r>
          </a:p>
          <a:p>
            <a:pPr>
              <a:lnSpc>
                <a:spcPct val="150000"/>
              </a:lnSpc>
              <a:spcBef>
                <a:spcPts val="900"/>
              </a:spcBef>
              <a:buFont typeface="Arial" panose="020B0604020202020204" pitchFamily="34" charset="0"/>
              <a:buChar char="•"/>
            </a:pPr>
            <a:r>
              <a:rPr lang="en-US" dirty="0"/>
              <a:t>Use solar energy for applications such as lighting and water heating.</a:t>
            </a:r>
          </a:p>
          <a:p>
            <a:pPr marL="139700" indent="0">
              <a:lnSpc>
                <a:spcPct val="150000"/>
              </a:lnSpc>
              <a:buNone/>
            </a:pPr>
            <a:r>
              <a:rPr lang="en-US" b="1" dirty="0"/>
              <a:t>Efficiency Gains:</a:t>
            </a:r>
          </a:p>
          <a:p>
            <a:pPr>
              <a:lnSpc>
                <a:spcPct val="150000"/>
              </a:lnSpc>
              <a:spcBef>
                <a:spcPts val="900"/>
              </a:spcBef>
            </a:pPr>
            <a:r>
              <a:rPr lang="en-US" dirty="0"/>
              <a:t>Reduces electricity costs by 20-30%.</a:t>
            </a:r>
          </a:p>
          <a:p>
            <a:pPr>
              <a:lnSpc>
                <a:spcPct val="150000"/>
              </a:lnSpc>
              <a:spcBef>
                <a:spcPts val="900"/>
              </a:spcBef>
            </a:pPr>
            <a:r>
              <a:rPr lang="en-US" dirty="0"/>
              <a:t>Cuts greenhouse gas emissions and improves the company’s green image.</a:t>
            </a:r>
          </a:p>
        </p:txBody>
      </p:sp>
      <p:pic>
        <p:nvPicPr>
          <p:cNvPr id="2050" name="Picture 2" descr="Despite SolarWorld's near collapse, Oregon's solar industry booms -  Portland Business Journal">
            <a:extLst>
              <a:ext uri="{FF2B5EF4-FFF2-40B4-BE49-F238E27FC236}">
                <a16:creationId xmlns:a16="http://schemas.microsoft.com/office/drawing/2014/main" id="{C6CE4A72-5B9B-975E-D794-2F580B1813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9440" y="3520372"/>
            <a:ext cx="5242560" cy="29474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3" name="Content Placeholder 2"/>
          <p:cNvSpPr>
            <a:spLocks noGrp="1"/>
          </p:cNvSpPr>
          <p:nvPr>
            <p:ph idx="1"/>
          </p:nvPr>
        </p:nvSpPr>
        <p:spPr>
          <a:xfrm>
            <a:off x="609600" y="1338292"/>
            <a:ext cx="9675875" cy="4400871"/>
          </a:xfrm>
        </p:spPr>
        <p:txBody>
          <a:bodyPr>
            <a:normAutofit fontScale="85000" lnSpcReduction="10000"/>
          </a:bodyPr>
          <a:lstStyle/>
          <a:p>
            <a:pPr marL="139700" indent="0">
              <a:lnSpc>
                <a:spcPct val="150000"/>
              </a:lnSpc>
              <a:buNone/>
            </a:pPr>
            <a:r>
              <a:rPr lang="en-US" b="1" dirty="0">
                <a:solidFill>
                  <a:schemeClr val="accent1">
                    <a:lumMod val="50000"/>
                  </a:schemeClr>
                </a:solidFill>
              </a:rPr>
              <a:t>Adopting Energy Management Systems under ISO 50001</a:t>
            </a:r>
          </a:p>
          <a:p>
            <a:pPr>
              <a:lnSpc>
                <a:spcPct val="150000"/>
              </a:lnSpc>
              <a:spcBef>
                <a:spcPts val="900"/>
              </a:spcBef>
            </a:pPr>
            <a:r>
              <a:rPr lang="en-US" dirty="0"/>
              <a:t>Develop an energy management system to monitor and optimize energy usage across the entire facility.</a:t>
            </a:r>
          </a:p>
          <a:p>
            <a:pPr>
              <a:lnSpc>
                <a:spcPct val="150000"/>
              </a:lnSpc>
              <a:spcBef>
                <a:spcPts val="900"/>
              </a:spcBef>
            </a:pPr>
            <a:r>
              <a:rPr lang="en-US" dirty="0"/>
              <a:t>Set specific energy-saving goals, measure effectiveness, and continuously improve.</a:t>
            </a:r>
          </a:p>
          <a:p>
            <a:pPr>
              <a:lnSpc>
                <a:spcPct val="150000"/>
              </a:lnSpc>
              <a:spcBef>
                <a:spcPts val="900"/>
              </a:spcBef>
            </a:pPr>
            <a:r>
              <a:rPr lang="en-US" dirty="0"/>
              <a:t>Integrate energy-saving metrics into departmental KPIs.</a:t>
            </a:r>
          </a:p>
          <a:p>
            <a:pPr>
              <a:lnSpc>
                <a:spcPct val="150000"/>
              </a:lnSpc>
              <a:spcBef>
                <a:spcPts val="900"/>
              </a:spcBef>
            </a:pPr>
            <a:r>
              <a:rPr lang="en-US" dirty="0"/>
              <a:t>Train employees on energy awareness and savings techniques.</a:t>
            </a:r>
          </a:p>
          <a:p>
            <a:pPr marL="139700" indent="0">
              <a:lnSpc>
                <a:spcPct val="150000"/>
              </a:lnSpc>
              <a:spcBef>
                <a:spcPts val="900"/>
              </a:spcBef>
              <a:buNone/>
            </a:pPr>
            <a:r>
              <a:rPr lang="en-US" b="1" dirty="0"/>
              <a:t>Efficiency Gains:</a:t>
            </a:r>
          </a:p>
          <a:p>
            <a:pPr>
              <a:lnSpc>
                <a:spcPct val="150000"/>
              </a:lnSpc>
              <a:spcBef>
                <a:spcPts val="900"/>
              </a:spcBef>
            </a:pPr>
            <a:r>
              <a:rPr lang="en-US" dirty="0"/>
              <a:t>Lowers energy consumption by 5-20%.</a:t>
            </a:r>
          </a:p>
          <a:p>
            <a:pPr>
              <a:lnSpc>
                <a:spcPct val="150000"/>
              </a:lnSpc>
              <a:spcBef>
                <a:spcPts val="900"/>
              </a:spcBef>
            </a:pPr>
            <a:r>
              <a:rPr lang="en-US" dirty="0"/>
              <a:t>Improves production efficiency and ensures compliance with environmental regulations.</a:t>
            </a:r>
          </a:p>
        </p:txBody>
      </p:sp>
      <p:pic>
        <p:nvPicPr>
          <p:cNvPr id="3074" name="Picture 2" descr="Chỉ số hiệu suất năng lượng quản lý tốt hơn nhờ ISO 50001">
            <a:extLst>
              <a:ext uri="{FF2B5EF4-FFF2-40B4-BE49-F238E27FC236}">
                <a16:creationId xmlns:a16="http://schemas.microsoft.com/office/drawing/2014/main" id="{CBB569CB-F52E-9B99-B7FC-C3C51F9A3C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9040" y="3088965"/>
            <a:ext cx="4023360" cy="20166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2800" dirty="0">
                <a:solidFill>
                  <a:schemeClr val="accent1">
                    <a:lumMod val="50000"/>
                  </a:schemeClr>
                </a:solidFill>
              </a:rPr>
              <a:t>Global industrial energy usage</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3</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r>
              <a:rPr lang="en-US" sz="1800" dirty="0"/>
              <a:t> Total Final Energy Consumption (TFC) by Sector from 1990 to 2020-</a:t>
            </a:r>
            <a:r>
              <a:rPr lang="en-US" dirty="0">
                <a:solidFill>
                  <a:schemeClr val="tx1"/>
                </a:solidFill>
                <a:latin typeface="Arial" charset="0"/>
              </a:rPr>
              <a:t>2022</a:t>
            </a:r>
            <a:endParaRPr lang="en-US" dirty="0">
              <a:solidFill>
                <a:schemeClr val="tx1"/>
              </a:solidFill>
            </a:endParaRPr>
          </a:p>
        </p:txBody>
      </p:sp>
      <p:pic>
        <p:nvPicPr>
          <p:cNvPr id="6" name="Picture 5">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688884" y="1816336"/>
            <a:ext cx="9376906" cy="4361351"/>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5" name="TextBox 4">
            <a:extLst>
              <a:ext uri="{FF2B5EF4-FFF2-40B4-BE49-F238E27FC236}">
                <a16:creationId xmlns:a16="http://schemas.microsoft.com/office/drawing/2014/main" id="{B65C3089-347A-1932-6984-CDE32E4C9678}"/>
              </a:ext>
            </a:extLst>
          </p:cNvPr>
          <p:cNvSpPr txBox="1"/>
          <p:nvPr/>
        </p:nvSpPr>
        <p:spPr>
          <a:xfrm>
            <a:off x="402336" y="1693648"/>
            <a:ext cx="5596128" cy="3948902"/>
          </a:xfrm>
          <a:prstGeom prst="rect">
            <a:avLst/>
          </a:prstGeom>
          <a:noFill/>
          <a:ln>
            <a:solidFill>
              <a:schemeClr val="accent1">
                <a:lumMod val="50000"/>
              </a:schemeClr>
            </a:solidFill>
          </a:ln>
        </p:spPr>
        <p:txBody>
          <a:bodyPr wrap="square">
            <a:spAutoFit/>
          </a:bodyPr>
          <a:lstStyle/>
          <a:p>
            <a:pPr>
              <a:lnSpc>
                <a:spcPct val="150000"/>
              </a:lnSpc>
            </a:pPr>
            <a:r>
              <a:rPr lang="en-US" b="1" dirty="0">
                <a:solidFill>
                  <a:schemeClr val="accent1">
                    <a:lumMod val="50000"/>
                  </a:schemeClr>
                </a:solidFill>
              </a:rPr>
              <a:t>Optimization of Steam and Hot Water Systems</a:t>
            </a:r>
            <a:endParaRPr lang="en-US" dirty="0"/>
          </a:p>
          <a:p>
            <a:pPr>
              <a:lnSpc>
                <a:spcPct val="150000"/>
              </a:lnSpc>
              <a:spcBef>
                <a:spcPts val="900"/>
              </a:spcBef>
            </a:pPr>
            <a:r>
              <a:rPr lang="en-US" dirty="0"/>
              <a:t>• Improve insulation for pipelines and storage tanks.</a:t>
            </a:r>
          </a:p>
          <a:p>
            <a:pPr>
              <a:lnSpc>
                <a:spcPct val="150000"/>
              </a:lnSpc>
              <a:spcBef>
                <a:spcPts val="900"/>
              </a:spcBef>
            </a:pPr>
            <a:r>
              <a:rPr lang="en-US" dirty="0"/>
              <a:t>• Conduct regular inspections and maintenance to minimize heat loss.</a:t>
            </a:r>
          </a:p>
          <a:p>
            <a:pPr>
              <a:lnSpc>
                <a:spcPct val="150000"/>
              </a:lnSpc>
            </a:pPr>
            <a:r>
              <a:rPr lang="en-US" b="1" dirty="0"/>
              <a:t>Efficiency Gains:</a:t>
            </a:r>
          </a:p>
          <a:p>
            <a:pPr>
              <a:lnSpc>
                <a:spcPct val="150000"/>
              </a:lnSpc>
              <a:spcBef>
                <a:spcPts val="900"/>
              </a:spcBef>
            </a:pPr>
            <a:r>
              <a:rPr lang="en-US" dirty="0"/>
              <a:t>• Saves energy by 10-15%.</a:t>
            </a:r>
          </a:p>
          <a:p>
            <a:pPr>
              <a:lnSpc>
                <a:spcPct val="150000"/>
              </a:lnSpc>
              <a:spcBef>
                <a:spcPts val="900"/>
              </a:spcBef>
            </a:pPr>
            <a:r>
              <a:rPr lang="en-US" dirty="0"/>
              <a:t>• Reduces operational costs and increases safety.</a:t>
            </a:r>
          </a:p>
        </p:txBody>
      </p:sp>
      <p:sp>
        <p:nvSpPr>
          <p:cNvPr id="7" name="TextBox 6">
            <a:extLst>
              <a:ext uri="{FF2B5EF4-FFF2-40B4-BE49-F238E27FC236}">
                <a16:creationId xmlns:a16="http://schemas.microsoft.com/office/drawing/2014/main" id="{C8FAFB81-FBCE-C280-22A2-ABC0DA33F03F}"/>
              </a:ext>
            </a:extLst>
          </p:cNvPr>
          <p:cNvSpPr txBox="1"/>
          <p:nvPr/>
        </p:nvSpPr>
        <p:spPr>
          <a:xfrm>
            <a:off x="6364224" y="1693648"/>
            <a:ext cx="5303520" cy="3948902"/>
          </a:xfrm>
          <a:prstGeom prst="rect">
            <a:avLst/>
          </a:prstGeom>
          <a:noFill/>
          <a:ln>
            <a:solidFill>
              <a:schemeClr val="accent1">
                <a:lumMod val="50000"/>
              </a:schemeClr>
            </a:solidFill>
          </a:ln>
        </p:spPr>
        <p:txBody>
          <a:bodyPr wrap="square">
            <a:spAutoFit/>
          </a:bodyPr>
          <a:lstStyle/>
          <a:p>
            <a:pPr>
              <a:lnSpc>
                <a:spcPct val="150000"/>
              </a:lnSpc>
            </a:pPr>
            <a:r>
              <a:rPr lang="en-US" b="1" dirty="0">
                <a:solidFill>
                  <a:schemeClr val="accent1">
                    <a:lumMod val="50000"/>
                  </a:schemeClr>
                </a:solidFill>
              </a:rPr>
              <a:t>Boiler System Optimization</a:t>
            </a:r>
            <a:endParaRPr lang="en-US" dirty="0"/>
          </a:p>
          <a:p>
            <a:pPr>
              <a:lnSpc>
                <a:spcPct val="150000"/>
              </a:lnSpc>
              <a:spcBef>
                <a:spcPts val="900"/>
              </a:spcBef>
            </a:pPr>
            <a:r>
              <a:rPr lang="en-US" dirty="0"/>
              <a:t>• Adjust air-to-fuel ratios for optimal combustion efficiency.</a:t>
            </a:r>
          </a:p>
          <a:p>
            <a:pPr>
              <a:lnSpc>
                <a:spcPct val="150000"/>
              </a:lnSpc>
              <a:spcBef>
                <a:spcPts val="900"/>
              </a:spcBef>
            </a:pPr>
            <a:r>
              <a:rPr lang="en-US" dirty="0"/>
              <a:t>• Install economizers and use cleaner fuels.</a:t>
            </a:r>
          </a:p>
          <a:p>
            <a:pPr>
              <a:lnSpc>
                <a:spcPct val="150000"/>
              </a:lnSpc>
            </a:pPr>
            <a:r>
              <a:rPr lang="en-US" b="1" dirty="0"/>
              <a:t>Efficiency Gains:</a:t>
            </a:r>
          </a:p>
          <a:p>
            <a:pPr>
              <a:lnSpc>
                <a:spcPct val="150000"/>
              </a:lnSpc>
              <a:spcBef>
                <a:spcPts val="900"/>
              </a:spcBef>
            </a:pPr>
            <a:r>
              <a:rPr lang="en-US" dirty="0"/>
              <a:t>• Improves boiler efficiency by 3-10%.</a:t>
            </a:r>
          </a:p>
          <a:p>
            <a:pPr>
              <a:lnSpc>
                <a:spcPct val="150000"/>
              </a:lnSpc>
              <a:spcBef>
                <a:spcPts val="900"/>
              </a:spcBef>
            </a:pPr>
            <a:r>
              <a:rPr lang="en-US" dirty="0"/>
              <a:t>• Reduces fuel costs by up to 30% and lowers greenhouse gas emissions.</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959" y="548567"/>
            <a:ext cx="10524067" cy="654050"/>
          </a:xfrm>
        </p:spPr>
        <p:txBody>
          <a:bodyPr>
            <a:normAutofit/>
          </a:bodyPr>
          <a:lstStyle/>
          <a:p>
            <a:pPr algn="ctr"/>
            <a:r>
              <a:rPr lang="en-US" dirty="0">
                <a:solidFill>
                  <a:schemeClr val="accent1">
                    <a:lumMod val="50000"/>
                  </a:schemeClr>
                </a:solidFill>
              </a:rPr>
              <a:t>EEMs in the Beverage Industry</a:t>
            </a:r>
            <a:endParaRPr dirty="0"/>
          </a:p>
        </p:txBody>
      </p:sp>
      <p:sp>
        <p:nvSpPr>
          <p:cNvPr id="7" name="TextBox 6">
            <a:extLst>
              <a:ext uri="{FF2B5EF4-FFF2-40B4-BE49-F238E27FC236}">
                <a16:creationId xmlns:a16="http://schemas.microsoft.com/office/drawing/2014/main" id="{39DDB54B-C10B-6E64-62D2-F3EE88D16A6C}"/>
              </a:ext>
            </a:extLst>
          </p:cNvPr>
          <p:cNvSpPr txBox="1"/>
          <p:nvPr/>
        </p:nvSpPr>
        <p:spPr>
          <a:xfrm>
            <a:off x="707136" y="1506508"/>
            <a:ext cx="10750890" cy="4421082"/>
          </a:xfrm>
          <a:prstGeom prst="rect">
            <a:avLst/>
          </a:prstGeom>
          <a:noFill/>
        </p:spPr>
        <p:txBody>
          <a:bodyPr wrap="square">
            <a:spAutoFit/>
          </a:bodyPr>
          <a:lstStyle/>
          <a:p>
            <a:pPr>
              <a:lnSpc>
                <a:spcPct val="150000"/>
              </a:lnSpc>
            </a:pPr>
            <a:r>
              <a:rPr lang="en-US" sz="2000" b="1" dirty="0"/>
              <a:t>Air Compressor System Solutions</a:t>
            </a:r>
            <a:endParaRPr lang="en-US" sz="2000" dirty="0"/>
          </a:p>
          <a:p>
            <a:pPr>
              <a:lnSpc>
                <a:spcPct val="150000"/>
              </a:lnSpc>
              <a:spcBef>
                <a:spcPts val="900"/>
              </a:spcBef>
            </a:pPr>
            <a:r>
              <a:rPr lang="en-US" sz="2000" dirty="0"/>
              <a:t>• Install variable frequency drives (VFDs) to adjust compressor speed.</a:t>
            </a:r>
          </a:p>
          <a:p>
            <a:pPr>
              <a:lnSpc>
                <a:spcPct val="150000"/>
              </a:lnSpc>
              <a:spcBef>
                <a:spcPts val="900"/>
              </a:spcBef>
            </a:pPr>
            <a:r>
              <a:rPr lang="en-US" sz="2000" dirty="0"/>
              <a:t>• Regularly inspect and repair compressed air leaks.</a:t>
            </a:r>
          </a:p>
          <a:p>
            <a:pPr>
              <a:lnSpc>
                <a:spcPct val="150000"/>
              </a:lnSpc>
              <a:spcBef>
                <a:spcPts val="900"/>
              </a:spcBef>
            </a:pPr>
            <a:r>
              <a:rPr lang="en-US" sz="2000" dirty="0"/>
              <a:t>• Recover heat from compressors for other processes.</a:t>
            </a:r>
          </a:p>
          <a:p>
            <a:pPr>
              <a:lnSpc>
                <a:spcPct val="150000"/>
              </a:lnSpc>
              <a:spcBef>
                <a:spcPts val="900"/>
              </a:spcBef>
            </a:pPr>
            <a:r>
              <a:rPr lang="en-US" sz="2000" dirty="0"/>
              <a:t>• Install Intelligent Flow Control (IFC) devices to regulate compressed air flow.</a:t>
            </a:r>
          </a:p>
          <a:p>
            <a:pPr>
              <a:lnSpc>
                <a:spcPct val="150000"/>
              </a:lnSpc>
            </a:pPr>
            <a:r>
              <a:rPr lang="en-US" sz="2000" b="1" dirty="0"/>
              <a:t>Efficiency Gains:</a:t>
            </a:r>
          </a:p>
          <a:p>
            <a:pPr>
              <a:lnSpc>
                <a:spcPct val="150000"/>
              </a:lnSpc>
              <a:spcBef>
                <a:spcPts val="900"/>
              </a:spcBef>
            </a:pPr>
            <a:r>
              <a:rPr lang="en-US" sz="2000" dirty="0"/>
              <a:t>• Reduces electricity consumption by 15-35%.</a:t>
            </a:r>
          </a:p>
          <a:p>
            <a:pPr>
              <a:lnSpc>
                <a:spcPct val="150000"/>
              </a:lnSpc>
              <a:spcBef>
                <a:spcPts val="900"/>
              </a:spcBef>
            </a:pPr>
            <a:r>
              <a:rPr lang="en-US" sz="2000" dirty="0"/>
              <a:t>• Recovers 50-90% of waste heat, reducing the need for additional energy.</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Example of EEMs in the Beverage Industry in the world</a:t>
            </a:r>
          </a:p>
        </p:txBody>
      </p:sp>
      <p:sp>
        <p:nvSpPr>
          <p:cNvPr id="5" name="Content Placeholder 4">
            <a:extLst>
              <a:ext uri="{FF2B5EF4-FFF2-40B4-BE49-F238E27FC236}">
                <a16:creationId xmlns:a16="http://schemas.microsoft.com/office/drawing/2014/main" id="{644F97C0-F781-38CF-5DB5-A1671BC31506}"/>
              </a:ext>
            </a:extLst>
          </p:cNvPr>
          <p:cNvSpPr>
            <a:spLocks noGrp="1"/>
          </p:cNvSpPr>
          <p:nvPr>
            <p:ph idx="1"/>
          </p:nvPr>
        </p:nvSpPr>
        <p:spPr>
          <a:xfrm>
            <a:off x="498551" y="1532493"/>
            <a:ext cx="10972800" cy="3793013"/>
          </a:xfrm>
        </p:spPr>
        <p:txBody>
          <a:bodyPr>
            <a:normAutofit lnSpcReduction="10000"/>
          </a:bodyPr>
          <a:lstStyle/>
          <a:p>
            <a:pPr>
              <a:lnSpc>
                <a:spcPct val="150000"/>
              </a:lnSpc>
              <a:buFont typeface="Wingdings" pitchFamily="2" charset="2"/>
              <a:buChar char="v"/>
            </a:pPr>
            <a:r>
              <a:rPr lang="en-US" b="1" dirty="0"/>
              <a:t>Company:</a:t>
            </a:r>
            <a:r>
              <a:rPr lang="en-US" dirty="0"/>
              <a:t> Enviro-Cool (UK) Ltd.</a:t>
            </a:r>
          </a:p>
          <a:p>
            <a:pPr>
              <a:lnSpc>
                <a:spcPct val="150000"/>
              </a:lnSpc>
              <a:buFont typeface="Wingdings" pitchFamily="2" charset="2"/>
              <a:buChar char="v"/>
            </a:pPr>
            <a:r>
              <a:rPr lang="en-US" b="1" dirty="0"/>
              <a:t>Location:</a:t>
            </a:r>
            <a:r>
              <a:rPr lang="en-US" dirty="0"/>
              <a:t> United Kingdom</a:t>
            </a:r>
          </a:p>
          <a:p>
            <a:pPr>
              <a:lnSpc>
                <a:spcPct val="150000"/>
              </a:lnSpc>
              <a:buFont typeface="Wingdings" pitchFamily="2" charset="2"/>
              <a:buChar char="v"/>
            </a:pPr>
            <a:r>
              <a:rPr lang="en-US" b="1" dirty="0"/>
              <a:t>Industry:</a:t>
            </a:r>
            <a:r>
              <a:rPr lang="en-US" dirty="0"/>
              <a:t> Beverage Cooling Technology</a:t>
            </a:r>
          </a:p>
          <a:p>
            <a:pPr algn="just">
              <a:lnSpc>
                <a:spcPct val="150000"/>
              </a:lnSpc>
              <a:buFont typeface="Wingdings" pitchFamily="2" charset="2"/>
              <a:buChar char="v"/>
            </a:pPr>
            <a:r>
              <a:rPr lang="en-US" b="1" dirty="0"/>
              <a:t>Background: </a:t>
            </a:r>
            <a:r>
              <a:rPr lang="en-US" dirty="0"/>
              <a:t>The beverage industry is a significant consumer of energy, particularly in refrigeration and cooling processes. Traditional beverage coolers often maintain products at low temperatures continuously, leading to substantial energy consumption. Enviro-Cool (UK) Ltd. aimed to revolutionize this aspect by developing an innovative beverage cooling system that drastically reduces energy usage while ensuring rapid cooling on demand.</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45ACC-29CB-43BC-4553-F282D660B3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AD7D21-0FF8-2A86-0DE6-9DD0245C0F6A}"/>
              </a:ext>
            </a:extLst>
          </p:cNvPr>
          <p:cNvSpPr>
            <a:spLocks noGrp="1"/>
          </p:cNvSpPr>
          <p:nvPr>
            <p:ph type="title"/>
          </p:nvPr>
        </p:nvSpPr>
        <p:spPr>
          <a:xfrm>
            <a:off x="722918" y="436451"/>
            <a:ext cx="10524067" cy="654050"/>
          </a:xfrm>
        </p:spPr>
        <p:txBody>
          <a:bodyPr>
            <a:normAutofit/>
          </a:bodyPr>
          <a:lstStyle/>
          <a:p>
            <a:pPr algn="ctr"/>
            <a:r>
              <a:rPr lang="en-US" dirty="0">
                <a:solidFill>
                  <a:schemeClr val="accent1">
                    <a:lumMod val="50000"/>
                  </a:schemeClr>
                </a:solidFill>
              </a:rPr>
              <a:t>Example of EEMs in the Beverage Industry in the world</a:t>
            </a:r>
          </a:p>
        </p:txBody>
      </p:sp>
      <p:pic>
        <p:nvPicPr>
          <p:cNvPr id="1026" name="Picture 2">
            <a:extLst>
              <a:ext uri="{FF2B5EF4-FFF2-40B4-BE49-F238E27FC236}">
                <a16:creationId xmlns:a16="http://schemas.microsoft.com/office/drawing/2014/main" id="{155C70B6-F9E7-5807-6858-F1C3266A92A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25954"/>
          <a:stretch/>
        </p:blipFill>
        <p:spPr bwMode="auto">
          <a:xfrm>
            <a:off x="6557554" y="1249618"/>
            <a:ext cx="5634446" cy="455112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2CDF807A-CEDA-6852-8D29-63279C745081}"/>
              </a:ext>
            </a:extLst>
          </p:cNvPr>
          <p:cNvSpPr>
            <a:spLocks noGrp="1"/>
          </p:cNvSpPr>
          <p:nvPr>
            <p:ph idx="1"/>
          </p:nvPr>
        </p:nvSpPr>
        <p:spPr>
          <a:xfrm>
            <a:off x="478970" y="1603356"/>
            <a:ext cx="7241177" cy="3576572"/>
          </a:xfrm>
        </p:spPr>
        <p:txBody>
          <a:bodyPr>
            <a:normAutofit/>
          </a:bodyPr>
          <a:lstStyle/>
          <a:p>
            <a:pPr marL="139700" indent="0">
              <a:buNone/>
            </a:pPr>
            <a:r>
              <a:rPr lang="en-US" sz="1800" b="1" dirty="0"/>
              <a:t>Development of the V-Tex Multi System:</a:t>
            </a:r>
          </a:p>
          <a:p>
            <a:pPr marL="139700" indent="0">
              <a:buNone/>
            </a:pPr>
            <a:endParaRPr lang="en-US" sz="1800" b="1" dirty="0"/>
          </a:p>
          <a:p>
            <a:r>
              <a:rPr lang="en-US" sz="1800" b="1" dirty="0"/>
              <a:t>Rapid Cooling Technology: </a:t>
            </a:r>
            <a:r>
              <a:rPr lang="en-US" sz="1800" dirty="0"/>
              <a:t>The V-Tex Multi system utilizes a patented technology that rapidly chills beverages from ambient to optimal drinking temperatures in approximately 15 seconds. This on-demand cooling approach eliminates the need for keeping large inventories of beverages continuously chilled</a:t>
            </a:r>
            <a:r>
              <a:rPr lang="en-US" sz="1800" b="1" dirty="0"/>
              <a:t>.</a:t>
            </a:r>
          </a:p>
          <a:p>
            <a:r>
              <a:rPr lang="en-US" sz="1800" b="1" dirty="0"/>
              <a:t>Integration of Phase Change Materials (PCM): </a:t>
            </a:r>
            <a:r>
              <a:rPr lang="en-US" sz="1800" dirty="0"/>
              <a:t>The system incorporates a buffer store with PCM, allowing it to maintain low temperatures efficiently. This design ensures that the cooling system operates only when necessary, significantly reducing energy consumption.</a:t>
            </a:r>
          </a:p>
        </p:txBody>
      </p:sp>
      <p:sp>
        <p:nvSpPr>
          <p:cNvPr id="4" name="TextBox 3">
            <a:extLst>
              <a:ext uri="{FF2B5EF4-FFF2-40B4-BE49-F238E27FC236}">
                <a16:creationId xmlns:a16="http://schemas.microsoft.com/office/drawing/2014/main" id="{4D5590F9-ED34-096D-99A3-B851DDDD9A12}"/>
              </a:ext>
            </a:extLst>
          </p:cNvPr>
          <p:cNvSpPr txBox="1"/>
          <p:nvPr/>
        </p:nvSpPr>
        <p:spPr>
          <a:xfrm>
            <a:off x="1008581" y="4913251"/>
            <a:ext cx="9688288" cy="1774973"/>
          </a:xfrm>
          <a:prstGeom prst="rect">
            <a:avLst/>
          </a:prstGeom>
          <a:noFill/>
        </p:spPr>
        <p:txBody>
          <a:bodyPr wrap="square">
            <a:spAutoFit/>
          </a:bodyPr>
          <a:lstStyle/>
          <a:p>
            <a:r>
              <a:rPr lang="en-US" sz="1800" b="1" dirty="0">
                <a:solidFill>
                  <a:schemeClr val="accent6"/>
                </a:solidFill>
              </a:rPr>
              <a:t>Energy Savings:</a:t>
            </a:r>
            <a:r>
              <a:rPr lang="en-US" sz="1800" dirty="0">
                <a:solidFill>
                  <a:schemeClr val="accent6"/>
                </a:solidFill>
              </a:rPr>
              <a:t> The V-Tex Multi system demonstrated energy savings of over 90% compared to traditional open-front beverage chillers and 74% compared to standard glass door chillers. This substantial reduction translates to significant cost savings for retailers and a lower environmental </a:t>
            </a:r>
            <a:r>
              <a:rPr lang="en-US" sz="1800">
                <a:solidFill>
                  <a:schemeClr val="accent6"/>
                </a:solidFill>
              </a:rPr>
              <a:t>footprint.</a:t>
            </a:r>
          </a:p>
          <a:p>
            <a:r>
              <a:rPr lang="en-US">
                <a:solidFill>
                  <a:schemeClr val="accent6"/>
                </a:solidFill>
              </a:rPr>
              <a:t>We believe this technology is highly effective in saving energy and has a feasible investment cost in the context of Vietnam.</a:t>
            </a:r>
            <a:endParaRPr lang="en-US" sz="1800" dirty="0">
              <a:solidFill>
                <a:schemeClr val="accent6"/>
              </a:solidFill>
            </a:endParaRPr>
          </a:p>
        </p:txBody>
      </p:sp>
    </p:spTree>
    <p:extLst>
      <p:ext uri="{BB962C8B-B14F-4D97-AF65-F5344CB8AC3E}">
        <p14:creationId xmlns:p14="http://schemas.microsoft.com/office/powerpoint/2010/main" val="51493857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A38D1-2587-3CC2-8DCF-51BB73D351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9BA793-A480-AC40-C3A2-54402B07D6ED}"/>
              </a:ext>
            </a:extLst>
          </p:cNvPr>
          <p:cNvSpPr>
            <a:spLocks noGrp="1"/>
          </p:cNvSpPr>
          <p:nvPr>
            <p:ph type="title"/>
          </p:nvPr>
        </p:nvSpPr>
        <p:spPr>
          <a:xfrm>
            <a:off x="722918" y="436451"/>
            <a:ext cx="10524067" cy="654050"/>
          </a:xfrm>
        </p:spPr>
        <p:txBody>
          <a:bodyPr>
            <a:normAutofit/>
          </a:bodyPr>
          <a:lstStyle/>
          <a:p>
            <a:pPr algn="ctr"/>
            <a:r>
              <a:rPr lang="en-US">
                <a:solidFill>
                  <a:schemeClr val="accent1">
                    <a:lumMod val="50000"/>
                  </a:schemeClr>
                </a:solidFill>
              </a:rPr>
              <a:t>Quiz</a:t>
            </a:r>
            <a:endParaRPr lang="en-US" dirty="0">
              <a:solidFill>
                <a:schemeClr val="accent1">
                  <a:lumMod val="50000"/>
                </a:schemeClr>
              </a:solidFill>
            </a:endParaRPr>
          </a:p>
        </p:txBody>
      </p:sp>
      <p:sp>
        <p:nvSpPr>
          <p:cNvPr id="3" name="Rectangle 1">
            <a:extLst>
              <a:ext uri="{FF2B5EF4-FFF2-40B4-BE49-F238E27FC236}">
                <a16:creationId xmlns:a16="http://schemas.microsoft.com/office/drawing/2014/main" id="{CB466571-629D-3AAE-233F-EB1A880E6876}"/>
              </a:ext>
            </a:extLst>
          </p:cNvPr>
          <p:cNvSpPr>
            <a:spLocks noChangeArrowheads="1"/>
          </p:cNvSpPr>
          <p:nvPr/>
        </p:nvSpPr>
        <p:spPr bwMode="auto">
          <a:xfrm>
            <a:off x="722918" y="1803729"/>
            <a:ext cx="10524067" cy="2118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a:ln>
                  <a:noFill/>
                </a:ln>
                <a:solidFill>
                  <a:schemeClr val="tx1"/>
                </a:solidFill>
                <a:effectLst/>
                <a:latin typeface="Arial" panose="020B0604020202020204" pitchFamily="34" charset="0"/>
              </a:rPr>
              <a:t>1. Which technologies and equipment in the beverage production process cause significant energy waste?</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a:ln>
                  <a:noFill/>
                </a:ln>
                <a:solidFill>
                  <a:schemeClr val="tx1"/>
                </a:solidFill>
                <a:effectLst/>
                <a:latin typeface="Arial" panose="020B0604020202020204" pitchFamily="34" charset="0"/>
              </a:rPr>
              <a:t>2. What is the extent of implementation of energy-saving solutions and energy management practices in beverage manufacturing plants today?</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a:ln>
                  <a:noFill/>
                </a:ln>
                <a:solidFill>
                  <a:schemeClr val="tx1"/>
                </a:solidFill>
                <a:effectLst/>
                <a:latin typeface="Arial" panose="020B0604020202020204" pitchFamily="34" charset="0"/>
              </a:rPr>
              <a:t>3. What are the main barriers and challenges in improving energy efficiency in the beverage industry?</a:t>
            </a:r>
          </a:p>
        </p:txBody>
      </p:sp>
    </p:spTree>
    <p:extLst>
      <p:ext uri="{BB962C8B-B14F-4D97-AF65-F5344CB8AC3E}">
        <p14:creationId xmlns:p14="http://schemas.microsoft.com/office/powerpoint/2010/main" val="338813258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80+ Question And Answer Session Stock Photos, Pictures &amp; Royalty-Free  Images - iStock | Presentation, Welcome">
            <a:extLst>
              <a:ext uri="{FF2B5EF4-FFF2-40B4-BE49-F238E27FC236}">
                <a16:creationId xmlns:a16="http://schemas.microsoft.com/office/drawing/2014/main" id="{D9B0CE4C-20D7-61DA-64E2-9B13CEDC87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231900"/>
            <a:ext cx="7772400" cy="51816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D54FBD40-C3F8-C14E-C48A-88EC897E5619}"/>
              </a:ext>
            </a:extLst>
          </p:cNvPr>
          <p:cNvSpPr>
            <a:spLocks noGrp="1"/>
          </p:cNvSpPr>
          <p:nvPr>
            <p:ph type="title"/>
          </p:nvPr>
        </p:nvSpPr>
        <p:spPr/>
        <p:txBody>
          <a:bodyPr/>
          <a:lstStyle/>
          <a:p>
            <a:endParaRPr lang="en-VN"/>
          </a:p>
        </p:txBody>
      </p:sp>
    </p:spTree>
    <p:extLst>
      <p:ext uri="{BB962C8B-B14F-4D97-AF65-F5344CB8AC3E}">
        <p14:creationId xmlns:p14="http://schemas.microsoft.com/office/powerpoint/2010/main" val="4182751979"/>
      </p:ext>
    </p:extLst>
  </p:cSld>
  <p:clrMapOvr>
    <a:masterClrMapping/>
  </p:clrMapOvr>
  <p:transition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rmAutofit/>
          </a:bodyPr>
          <a:lstStyle/>
          <a:p>
            <a:pPr algn="ctr"/>
            <a:r>
              <a:rPr lang="en-US" dirty="0">
                <a:solidFill>
                  <a:schemeClr val="accent1">
                    <a:lumMod val="50000"/>
                  </a:schemeClr>
                </a:solidFill>
              </a:rPr>
              <a:t>Final electricity consumption by sector in Vietnam</a:t>
            </a:r>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4</a:t>
            </a:fld>
            <a:endParaRPr lang="en-GB"/>
          </a:p>
        </p:txBody>
      </p:sp>
      <p:pic>
        <p:nvPicPr>
          <p:cNvPr id="7" name="Picture 6">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69447"/>
            <a:ext cx="10524066" cy="4894913"/>
          </a:xfrm>
          <a:prstGeom prst="rect">
            <a:avLst/>
          </a:prstGeom>
        </p:spPr>
      </p:pic>
    </p:spTree>
    <p:extLst>
      <p:ext uri="{BB962C8B-B14F-4D97-AF65-F5344CB8AC3E}">
        <p14:creationId xmlns:p14="http://schemas.microsoft.com/office/powerpoint/2010/main" val="381617702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821998" y="1311162"/>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3634306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803600" y="1460665"/>
            <a:ext cx="10778800" cy="4821382"/>
          </a:xfrm>
        </p:spPr>
        <p:txBody>
          <a:bodyPr>
            <a:noAutofit/>
          </a:bodyPr>
          <a:lstStyle/>
          <a:p>
            <a:pPr>
              <a:buFont typeface="Wingdings" pitchFamily="2" charset="2"/>
              <a:buChar char="v"/>
            </a:pPr>
            <a:r>
              <a:rPr lang="en-US" sz="1800" dirty="0"/>
              <a:t>The industry is the leading energy consumer sector in Vietnam, based on electricity consumption and final energy consumption</a:t>
            </a:r>
          </a:p>
          <a:p>
            <a:pPr>
              <a:buNone/>
            </a:pPr>
            <a:r>
              <a:rPr lang="en-US" sz="1800"/>
              <a:t>     Vietnam </a:t>
            </a:r>
            <a:r>
              <a:rPr lang="en-US" sz="1800" dirty="0"/>
              <a:t>currently has 3,068 DEUs (up from 2,496 in 2017), consuming 51,393,648 TOE, with DEUs in the industrial sector making up the majority—2,599 facilities consuming 50,570,115 TOE. The Vietnamese industry has significant potential for energy </a:t>
            </a:r>
            <a:r>
              <a:rPr lang="en-US" sz="1800"/>
              <a:t>efficiency. Estimated proportion of the beverage industry among key energy-using facilities:</a:t>
            </a:r>
            <a:br>
              <a:rPr lang="en-US" sz="1800"/>
            </a:br>
            <a:r>
              <a:rPr lang="en-US" sz="1800"/>
              <a:t>Based on compiled reports from the Ministry of Industry and Trade and data from previous years:</a:t>
            </a:r>
          </a:p>
          <a:p>
            <a:r>
              <a:rPr lang="en-US" sz="1800"/>
              <a:t>The number of beverage manufacturing facilities appearing on the list of key energy-using establishments each year ranges from approximately </a:t>
            </a:r>
            <a:r>
              <a:rPr lang="en-US" sz="1800" b="1"/>
              <a:t>50 to 70 facilities nationwide</a:t>
            </a:r>
            <a:r>
              <a:rPr lang="en-US" sz="1800"/>
              <a:t>.</a:t>
            </a:r>
            <a:endParaRPr lang="en-US" sz="1800" dirty="0"/>
          </a:p>
          <a:p>
            <a:pPr>
              <a:buFont typeface="Wingdings" pitchFamily="2" charset="2"/>
              <a:buChar char="v"/>
            </a:pPr>
            <a:r>
              <a:rPr lang="en-US" sz="1800" dirty="0"/>
              <a:t>By 2025, Vietnam requires 100% of designated energy-using enterprises to implement energy management systems as mandated by Decision 280/QD-TTG from the Prime Minister approving the National Program for Energy Efficiency for the 2019-2030 period.</a:t>
            </a:r>
          </a:p>
          <a:p>
            <a:pPr>
              <a:buFont typeface="Wingdings" pitchFamily="2" charset="2"/>
              <a:buChar char="v"/>
            </a:pPr>
            <a:r>
              <a:rPr lang="en-US" sz="1800" dirty="0"/>
              <a:t>The application of Energy Management Systems in Vietnam is still limited and weak. Many enterprises only implement these systems to meet legal requirements.</a:t>
            </a:r>
            <a:endParaRPr lang="vi-VN" sz="1800"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6</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 List)</a:t>
            </a:r>
          </a:p>
        </p:txBody>
      </p:sp>
    </p:spTree>
    <p:extLst>
      <p:ext uri="{BB962C8B-B14F-4D97-AF65-F5344CB8AC3E}">
        <p14:creationId xmlns:p14="http://schemas.microsoft.com/office/powerpoint/2010/main" val="67806832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8</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180046906"/>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dirty="0"/>
                        <a:t>Textile and Garment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b="1" dirty="0">
                          <a:solidFill>
                            <a:srgbClr val="FF0000"/>
                          </a:solidFill>
                        </a:rPr>
                        <a:t>Beverages </a:t>
                      </a:r>
                      <a:r>
                        <a:rPr lang="vi-VN" sz="1800" b="1" u="none" strike="noStrike" dirty="0">
                          <a:solidFill>
                            <a:srgbClr val="FF0000"/>
                          </a:solidFill>
                          <a:effectLst/>
                        </a:rPr>
                        <a:t>(%)</a:t>
                      </a:r>
                      <a:endParaRPr lang="vi-VN" sz="1800" b="1" i="0" u="none" strike="noStrike" dirty="0">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US" sz="2400" b="1" dirty="0">
                    <a:solidFill>
                      <a:srgbClr val="000000"/>
                    </a:solidFill>
                    <a:latin typeface="Arial" panose="020B0604020202020204" pitchFamily="34" charset="0"/>
                    <a:ea typeface="Fira Sans Extra Condensed"/>
                    <a:cs typeface="Arial" panose="020B0604020202020204" pitchFamily="34" charset="0"/>
                    <a:sym typeface="Fira Sans Extra Condensed"/>
                  </a:rPr>
                  <a:t>Primary energy</a:t>
                </a: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algn="just"/>
                <a:r>
                  <a:rPr lang="en-US" sz="1800" dirty="0"/>
                  <a:t>In 2020, Vietnam's TPES was estimated at 95,762 KTOE, increased by only 1.5% compared with the previous year.</a:t>
                </a:r>
                <a:endParaRPr lang="vi-VN" sz="2000" dirty="0">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1</a:t>
              </a:r>
              <a:endParaRPr sz="2489" dirty="0">
                <a:solidFill>
                  <a:schemeClr val="lt1"/>
                </a:solidFil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5"/>
            <a:ext cx="5707372" cy="2190829"/>
            <a:chOff x="616063" y="2189586"/>
            <a:chExt cx="4280530" cy="1643121"/>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1" y="2189586"/>
              <a:ext cx="3552112" cy="1643121"/>
              <a:chOff x="2015876" y="1815752"/>
              <a:chExt cx="3552112" cy="1643121"/>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vi-VN" sz="2400" b="1" dirty="0">
                    <a:latin typeface="Arial" panose="020B0604020202020204" pitchFamily="34" charset="0"/>
                    <a:ea typeface="Fira Sans Extra Condensed"/>
                    <a:cs typeface="Arial" panose="020B0604020202020204" pitchFamily="34" charset="0"/>
                    <a:sym typeface="Fira Sans Extra Condensed"/>
                  </a:rPr>
                  <a:t>Primary energy use</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6" y="2135179"/>
                <a:ext cx="3552112" cy="1323694"/>
              </a:xfrm>
              <a:prstGeom prst="rect">
                <a:avLst/>
              </a:prstGeom>
              <a:noFill/>
              <a:ln>
                <a:noFill/>
              </a:ln>
            </p:spPr>
            <p:txBody>
              <a:bodyPr spcFirstLastPara="1" wrap="square" lIns="121900" tIns="121900" rIns="121900" bIns="121900" anchor="ctr" anchorCtr="0">
                <a:noAutofit/>
              </a:bodyPr>
              <a:lstStyle/>
              <a:p>
                <a:pPr algn="just"/>
                <a:r>
                  <a:rPr lang="en-US" sz="1800" dirty="0"/>
                  <a:t>The export output in 2019 was only 8,834 KTOE, a 2.4-fold decrease compared to 2010.</a:t>
                </a:r>
              </a:p>
              <a:p>
                <a:pPr algn="just"/>
                <a:r>
                  <a:rPr lang="en-US" sz="1800" dirty="0"/>
                  <a:t>In 2019, energy imports reached 44,342 KTOE, a 39.6% increase compared to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en" sz="2400" b="1" dirty="0">
                  <a:solidFill>
                    <a:schemeClr val="lt1"/>
                  </a:solidFill>
                  <a:latin typeface="Arial" panose="020B0604020202020204" pitchFamily="34" charset="0"/>
                  <a:ea typeface="Fira Sans Extra Condensed"/>
                  <a:cs typeface="Arial" panose="020B0604020202020204" pitchFamily="34" charset="0"/>
                  <a:sym typeface="Fira Sans Extra Condensed"/>
                </a:rPr>
                <a:t>2</a:t>
              </a:r>
              <a:endParaRPr sz="2489" dirty="0"/>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3560619" cy="369332"/>
          </a:xfrm>
          <a:prstGeom prst="rect">
            <a:avLst/>
          </a:prstGeom>
          <a:noFill/>
        </p:spPr>
        <p:txBody>
          <a:bodyPr wrap="square">
            <a:spAutoFit/>
          </a:bodyPr>
          <a:lstStyle/>
          <a:p>
            <a:r>
              <a:rPr lang="en-US" sz="1800" i="1" dirty="0"/>
              <a:t>Vietnam Energy Statistics 2020</a:t>
            </a:r>
            <a:endParaRPr lang="en-VN" sz="1800" i="1" dirty="0"/>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
        <p:nvSpPr>
          <p:cNvPr id="2" name="Title 2">
            <a:extLst>
              <a:ext uri="{FF2B5EF4-FFF2-40B4-BE49-F238E27FC236}">
                <a16:creationId xmlns:a16="http://schemas.microsoft.com/office/drawing/2014/main" id="{617BB08F-E11D-C1C5-F576-67D4A24B5607}"/>
              </a:ext>
            </a:extLst>
          </p:cNvPr>
          <p:cNvSpPr txBox="1">
            <a:spLocks/>
          </p:cNvSpPr>
          <p:nvPr/>
        </p:nvSpPr>
        <p:spPr>
          <a:xfrm>
            <a:off x="1968044" y="383192"/>
            <a:ext cx="8229600" cy="730236"/>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rPr>
              <a:t>CURRENT STATUS OF ENERGY USE IN VIETNAM</a:t>
            </a:r>
            <a:endParaRPr lang="vi-VN" dirty="0">
              <a:solidFill>
                <a:schemeClr val="accent1">
                  <a:lumMod val="50000"/>
                </a:schemeClr>
              </a:solidFill>
            </a:endParaRPr>
          </a:p>
        </p:txBody>
      </p:sp>
    </p:spTree>
    <p:extLst>
      <p:ext uri="{BB962C8B-B14F-4D97-AF65-F5344CB8AC3E}">
        <p14:creationId xmlns:p14="http://schemas.microsoft.com/office/powerpoint/2010/main" val="377198696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21654</TotalTime>
  <Words>2604</Words>
  <Application>Microsoft Macintosh PowerPoint</Application>
  <PresentationFormat>Widescreen</PresentationFormat>
  <Paragraphs>314</Paragraphs>
  <Slides>36</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Roboto</vt:lpstr>
      <vt:lpstr>Fira Sans Extra Condensed</vt:lpstr>
      <vt:lpstr>Calibri</vt:lpstr>
      <vt:lpstr>Wingdings</vt:lpstr>
      <vt:lpstr>Times</vt:lpstr>
      <vt:lpstr>Arial</vt:lpstr>
      <vt:lpstr>Energy Saving Infographics by Slidesgo</vt:lpstr>
      <vt:lpstr>TRAINING PROGRAMME  FOR INDUSTRIAL ENTERPRISEs</vt:lpstr>
      <vt:lpstr>Small group discuss and presentation</vt:lpstr>
      <vt:lpstr>Global industrial energy usage</vt:lpstr>
      <vt:lpstr>Final electricity consumption by sector in Vietnam</vt:lpstr>
      <vt:lpstr>Current status of energy use in Vietnam</vt:lpstr>
      <vt:lpstr>Characteristics of energy consumption in Vietnam’s industry</vt:lpstr>
      <vt:lpstr>Number of Designated Energy Users (DEUs)</vt:lpstr>
      <vt:lpstr>EE targets for Vietnam's industrial sectors by 2030</vt:lpstr>
      <vt:lpstr>PowerPoint Presentation</vt:lpstr>
      <vt:lpstr>PowerPoint Presentation</vt:lpstr>
      <vt:lpstr>PowerPoint Presentation</vt:lpstr>
      <vt:lpstr>Key energy-consuming facility</vt:lpstr>
      <vt:lpstr>Quiz</vt:lpstr>
      <vt:lpstr>Specific Energy consumption and Energy Savings Potential</vt:lpstr>
      <vt:lpstr>Current status of energy use in industry</vt:lpstr>
      <vt:lpstr>Energy consumption structure in the industry</vt:lpstr>
      <vt:lpstr>Causes of high energy consumption</vt:lpstr>
      <vt:lpstr>Challenges in energy management and utilization</vt:lpstr>
      <vt:lpstr>Trends in sustainable development in industry</vt:lpstr>
      <vt:lpstr>PowerPoint Presentation</vt:lpstr>
      <vt:lpstr>Energy Intensity in Key Industries in Vietnam</vt:lpstr>
      <vt:lpstr>Benchmarking in the beer industry</vt:lpstr>
      <vt:lpstr>Benchmarking in the non-alcoholic beverage industry</vt:lpstr>
      <vt:lpstr>EEMs in the Beverage Industry</vt:lpstr>
      <vt:lpstr>PowerPoint Presentation</vt:lpstr>
      <vt:lpstr>EEMs in the Beverage Industry</vt:lpstr>
      <vt:lpstr>EEMs in the Beverage Industry</vt:lpstr>
      <vt:lpstr>EEMs in the Beverage Industry</vt:lpstr>
      <vt:lpstr>EEMs in the Beverage Industry</vt:lpstr>
      <vt:lpstr>EEMs in the Beverage Industry</vt:lpstr>
      <vt:lpstr>EEMs in the Beverage Industry</vt:lpstr>
      <vt:lpstr>Example of EEMs in the Beverage Industry in the world</vt:lpstr>
      <vt:lpstr>Example of EEMs in the Beverage Industry in the world</vt:lpstr>
      <vt:lpstr>Quiz</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823417-Nguyễn Mạnh Hùng</cp:lastModifiedBy>
  <cp:revision>171</cp:revision>
  <dcterms:modified xsi:type="dcterms:W3CDTF">2025-08-27T02:25:56Z</dcterms:modified>
</cp:coreProperties>
</file>